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42_13016307.xml" ContentType="application/vnd.ms-powerpoint.comments+xml"/>
  <Override PartName="/ppt/comments/modernComment_13F_609594AF.xml" ContentType="application/vnd.ms-powerpoint.comments+xml"/>
  <Override PartName="/ppt/comments/modernComment_140_424F1E77.xml" ContentType="application/vnd.ms-powerpoint.comments+xml"/>
  <Override PartName="/ppt/comments/modernComment_141_524F1EF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10" r:id="rId2"/>
    <p:sldId id="265" r:id="rId3"/>
    <p:sldId id="296" r:id="rId4"/>
    <p:sldId id="318" r:id="rId5"/>
    <p:sldId id="326" r:id="rId6"/>
    <p:sldId id="277" r:id="rId7"/>
    <p:sldId id="313" r:id="rId8"/>
    <p:sldId id="314" r:id="rId9"/>
    <p:sldId id="322" r:id="rId10"/>
    <p:sldId id="319" r:id="rId11"/>
    <p:sldId id="320" r:id="rId12"/>
    <p:sldId id="321" r:id="rId13"/>
    <p:sldId id="315" r:id="rId14"/>
    <p:sldId id="327" r:id="rId15"/>
    <p:sldId id="317" r:id="rId16"/>
    <p:sldId id="323" r:id="rId17"/>
    <p:sldId id="324" r:id="rId18"/>
    <p:sldId id="312" r:id="rId19"/>
  </p:sldIdLst>
  <p:sldSz cx="9144000" cy="5143500" type="screen16x9"/>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E4613-1E2A-E3F9-5B3E-325AB5664DC6}" name="Tan, Xiaojuan (CDC/GHC/DGHT) (CTR)" initials="TX((" userId="S::xit0@cdc.gov::daf845ba-7092-4db9-a867-3c2319cde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DE5F7-003A-A294-4185-349D2C21DABA}" v="1" dt="2024-08-23T22:03:13.6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4"/>
    <p:restoredTop sz="94626"/>
  </p:normalViewPr>
  <p:slideViewPr>
    <p:cSldViewPr snapToGrid="0" snapToObjects="1">
      <p:cViewPr varScale="1">
        <p:scale>
          <a:sx n="142" d="100"/>
          <a:sy n="142" d="100"/>
        </p:scale>
        <p:origin x="774" y="1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c0a7a7b91a5d3ea7a7e950fca9593bf8d9fd982f421ea2ccb9fe0c7b50722488::" providerId="AD" clId="Web-{FE3996D1-67E4-200D-D35C-F5269890D416}"/>
    <pc:docChg chg="modSld">
      <pc:chgData name="Usuario invitado" userId="S::urn:spo:anon#c0a7a7b91a5d3ea7a7e950fca9593bf8d9fd982f421ea2ccb9fe0c7b50722488::" providerId="AD" clId="Web-{FE3996D1-67E4-200D-D35C-F5269890D416}" dt="2024-08-21T15:25:01.192" v="168" actId="14100"/>
      <pc:docMkLst>
        <pc:docMk/>
      </pc:docMkLst>
      <pc:sldChg chg="modSp">
        <pc:chgData name="Usuario invitado" userId="S::urn:spo:anon#c0a7a7b91a5d3ea7a7e950fca9593bf8d9fd982f421ea2ccb9fe0c7b50722488::" providerId="AD" clId="Web-{FE3996D1-67E4-200D-D35C-F5269890D416}" dt="2024-08-21T15:16:21.632" v="163" actId="1076"/>
        <pc:sldMkLst>
          <pc:docMk/>
          <pc:sldMk cId="1620415663" sldId="319"/>
        </pc:sldMkLst>
        <pc:spChg chg="mod">
          <ac:chgData name="Usuario invitado" userId="S::urn:spo:anon#c0a7a7b91a5d3ea7a7e950fca9593bf8d9fd982f421ea2ccb9fe0c7b50722488::" providerId="AD" clId="Web-{FE3996D1-67E4-200D-D35C-F5269890D416}" dt="2024-08-21T15:16:06.350" v="162" actId="20577"/>
          <ac:spMkLst>
            <pc:docMk/>
            <pc:sldMk cId="1620415663" sldId="319"/>
            <ac:spMk id="2" creationId="{00000000-0000-0000-0000-000000000000}"/>
          </ac:spMkLst>
        </pc:spChg>
        <pc:spChg chg="mod">
          <ac:chgData name="Usuario invitado" userId="S::urn:spo:anon#c0a7a7b91a5d3ea7a7e950fca9593bf8d9fd982f421ea2ccb9fe0c7b50722488::" providerId="AD" clId="Web-{FE3996D1-67E4-200D-D35C-F5269890D416}" dt="2024-08-21T15:16:21.632" v="163" actId="1076"/>
          <ac:spMkLst>
            <pc:docMk/>
            <pc:sldMk cId="1620415663" sldId="319"/>
            <ac:spMk id="9" creationId="{00000000-0000-0000-0000-000000000000}"/>
          </ac:spMkLst>
        </pc:spChg>
      </pc:sldChg>
      <pc:sldChg chg="modSp">
        <pc:chgData name="Usuario invitado" userId="S::urn:spo:anon#c0a7a7b91a5d3ea7a7e950fca9593bf8d9fd982f421ea2ccb9fe0c7b50722488::" providerId="AD" clId="Web-{FE3996D1-67E4-200D-D35C-F5269890D416}" dt="2024-08-21T14:47:14.878" v="160" actId="20577"/>
        <pc:sldMkLst>
          <pc:docMk/>
          <pc:sldMk cId="1380916989" sldId="321"/>
        </pc:sldMkLst>
        <pc:spChg chg="mod">
          <ac:chgData name="Usuario invitado" userId="S::urn:spo:anon#c0a7a7b91a5d3ea7a7e950fca9593bf8d9fd982f421ea2ccb9fe0c7b50722488::" providerId="AD" clId="Web-{FE3996D1-67E4-200D-D35C-F5269890D416}" dt="2024-08-21T14:47:14.878" v="160" actId="20577"/>
          <ac:spMkLst>
            <pc:docMk/>
            <pc:sldMk cId="1380916989" sldId="321"/>
            <ac:spMk id="3" creationId="{00000000-0000-0000-0000-000000000000}"/>
          </ac:spMkLst>
        </pc:spChg>
      </pc:sldChg>
      <pc:sldChg chg="modSp">
        <pc:chgData name="Usuario invitado" userId="S::urn:spo:anon#c0a7a7b91a5d3ea7a7e950fca9593bf8d9fd982f421ea2ccb9fe0c7b50722488::" providerId="AD" clId="Web-{FE3996D1-67E4-200D-D35C-F5269890D416}" dt="2024-08-21T14:39:40.486" v="44" actId="20577"/>
        <pc:sldMkLst>
          <pc:docMk/>
          <pc:sldMk cId="318857991" sldId="322"/>
        </pc:sldMkLst>
        <pc:spChg chg="mod">
          <ac:chgData name="Usuario invitado" userId="S::urn:spo:anon#c0a7a7b91a5d3ea7a7e950fca9593bf8d9fd982f421ea2ccb9fe0c7b50722488::" providerId="AD" clId="Web-{FE3996D1-67E4-200D-D35C-F5269890D416}" dt="2024-08-21T14:39:40.486" v="44" actId="20577"/>
          <ac:spMkLst>
            <pc:docMk/>
            <pc:sldMk cId="318857991" sldId="322"/>
            <ac:spMk id="3" creationId="{00000000-0000-0000-0000-000000000000}"/>
          </ac:spMkLst>
        </pc:spChg>
      </pc:sldChg>
      <pc:sldChg chg="modSp">
        <pc:chgData name="Usuario invitado" userId="S::urn:spo:anon#c0a7a7b91a5d3ea7a7e950fca9593bf8d9fd982f421ea2ccb9fe0c7b50722488::" providerId="AD" clId="Web-{FE3996D1-67E4-200D-D35C-F5269890D416}" dt="2024-08-21T15:25:01.192" v="168" actId="14100"/>
        <pc:sldMkLst>
          <pc:docMk/>
          <pc:sldMk cId="726327463" sldId="324"/>
        </pc:sldMkLst>
        <pc:spChg chg="mod">
          <ac:chgData name="Usuario invitado" userId="S::urn:spo:anon#c0a7a7b91a5d3ea7a7e950fca9593bf8d9fd982f421ea2ccb9fe0c7b50722488::" providerId="AD" clId="Web-{FE3996D1-67E4-200D-D35C-F5269890D416}" dt="2024-08-21T15:25:01.192" v="168" actId="14100"/>
          <ac:spMkLst>
            <pc:docMk/>
            <pc:sldMk cId="726327463" sldId="324"/>
            <ac:spMk id="3" creationId="{00000000-0000-0000-0000-000000000000}"/>
          </ac:spMkLst>
        </pc:spChg>
        <pc:picChg chg="mod">
          <ac:chgData name="Usuario invitado" userId="S::urn:spo:anon#c0a7a7b91a5d3ea7a7e950fca9593bf8d9fd982f421ea2ccb9fe0c7b50722488::" providerId="AD" clId="Web-{FE3996D1-67E4-200D-D35C-F5269890D416}" dt="2024-08-21T15:24:50.598" v="166" actId="1076"/>
          <ac:picMkLst>
            <pc:docMk/>
            <pc:sldMk cId="726327463" sldId="324"/>
            <ac:picMk id="15" creationId="{00000000-0000-0000-0000-000000000000}"/>
          </ac:picMkLst>
        </pc:picChg>
      </pc:sldChg>
    </pc:docChg>
  </pc:docChgLst>
  <pc:docChgLst>
    <pc:chgData name="Tan, Xiaojuan (CDC/GHC/DGHT) (CTR)" userId="daf845ba-7092-4db9-a867-3c2319cde358" providerId="ADAL" clId="{C6CDD984-1BE9-440E-B53B-0E7FC2C855ED}"/>
    <pc:docChg chg="">
      <pc:chgData name="Tan, Xiaojuan (CDC/GHC/DGHT) (CTR)" userId="daf845ba-7092-4db9-a867-3c2319cde358" providerId="ADAL" clId="{C6CDD984-1BE9-440E-B53B-0E7FC2C855ED}" dt="2024-08-20T20:23:38.085" v="7"/>
      <pc:docMkLst>
        <pc:docMk/>
      </pc:docMkLst>
      <pc:sldChg chg="addCm modCm">
        <pc:chgData name="Tan, Xiaojuan (CDC/GHC/DGHT) (CTR)" userId="daf845ba-7092-4db9-a867-3c2319cde358" providerId="ADAL" clId="{C6CDD984-1BE9-440E-B53B-0E7FC2C855ED}" dt="2024-08-20T20:20:45.238" v="5"/>
        <pc:sldMkLst>
          <pc:docMk/>
          <pc:sldMk cId="1620415663" sldId="319"/>
        </pc:sldMkLst>
        <pc:extLst>
          <p:ext xmlns:p="http://schemas.openxmlformats.org/presentationml/2006/main" uri="{D6D511B9-2390-475A-947B-AFAB55BFBCF1}">
            <pc226:cmChg xmlns:pc226="http://schemas.microsoft.com/office/powerpoint/2022/06/main/command" chg="add mod">
              <pc226:chgData name="Tan, Xiaojuan (CDC/GHC/DGHT) (CTR)" userId="daf845ba-7092-4db9-a867-3c2319cde358" providerId="ADAL" clId="{C6CDD984-1BE9-440E-B53B-0E7FC2C855ED}" dt="2024-08-20T20:20:45.238" v="5"/>
              <pc2:cmMkLst xmlns:pc2="http://schemas.microsoft.com/office/powerpoint/2019/9/main/command">
                <pc:docMk/>
                <pc:sldMk cId="1620415663" sldId="319"/>
                <pc2:cmMk id="{52011B49-3F1B-4C05-A46C-28DFAD49F2DD}"/>
              </pc2:cmMkLst>
            </pc226:cmChg>
          </p:ext>
        </pc:extLst>
      </pc:sldChg>
      <pc:sldChg chg="addCm">
        <pc:chgData name="Tan, Xiaojuan (CDC/GHC/DGHT) (CTR)" userId="daf845ba-7092-4db9-a867-3c2319cde358" providerId="ADAL" clId="{C6CDD984-1BE9-440E-B53B-0E7FC2C855ED}" dt="2024-08-20T20:23:06.323" v="6"/>
        <pc:sldMkLst>
          <pc:docMk/>
          <pc:sldMk cId="1112481399" sldId="320"/>
        </pc:sldMkLst>
        <pc:extLst>
          <p:ext xmlns:p="http://schemas.openxmlformats.org/presentationml/2006/main" uri="{D6D511B9-2390-475A-947B-AFAB55BFBCF1}">
            <pc226:cmChg xmlns:pc226="http://schemas.microsoft.com/office/powerpoint/2022/06/main/command" chg="add">
              <pc226:chgData name="Tan, Xiaojuan (CDC/GHC/DGHT) (CTR)" userId="daf845ba-7092-4db9-a867-3c2319cde358" providerId="ADAL" clId="{C6CDD984-1BE9-440E-B53B-0E7FC2C855ED}" dt="2024-08-20T20:23:06.323" v="6"/>
              <pc2:cmMkLst xmlns:pc2="http://schemas.microsoft.com/office/powerpoint/2019/9/main/command">
                <pc:docMk/>
                <pc:sldMk cId="1112481399" sldId="320"/>
                <pc2:cmMk id="{9D3B0A3E-CF9A-48B7-9E82-BC644B768706}"/>
              </pc2:cmMkLst>
            </pc226:cmChg>
          </p:ext>
        </pc:extLst>
      </pc:sldChg>
      <pc:sldChg chg="addCm">
        <pc:chgData name="Tan, Xiaojuan (CDC/GHC/DGHT) (CTR)" userId="daf845ba-7092-4db9-a867-3c2319cde358" providerId="ADAL" clId="{C6CDD984-1BE9-440E-B53B-0E7FC2C855ED}" dt="2024-08-20T20:23:38.085" v="7"/>
        <pc:sldMkLst>
          <pc:docMk/>
          <pc:sldMk cId="1380916989" sldId="321"/>
        </pc:sldMkLst>
        <pc:extLst>
          <p:ext xmlns:p="http://schemas.openxmlformats.org/presentationml/2006/main" uri="{D6D511B9-2390-475A-947B-AFAB55BFBCF1}">
            <pc226:cmChg xmlns:pc226="http://schemas.microsoft.com/office/powerpoint/2022/06/main/command" chg="add">
              <pc226:chgData name="Tan, Xiaojuan (CDC/GHC/DGHT) (CTR)" userId="daf845ba-7092-4db9-a867-3c2319cde358" providerId="ADAL" clId="{C6CDD984-1BE9-440E-B53B-0E7FC2C855ED}" dt="2024-08-20T20:23:38.085" v="7"/>
              <pc2:cmMkLst xmlns:pc2="http://schemas.microsoft.com/office/powerpoint/2019/9/main/command">
                <pc:docMk/>
                <pc:sldMk cId="1380916989" sldId="321"/>
                <pc2:cmMk id="{A56756A4-CC41-428D-9703-F591B155DE5D}"/>
              </pc2:cmMkLst>
            </pc226:cmChg>
          </p:ext>
        </pc:extLst>
      </pc:sldChg>
      <pc:sldChg chg="addCm modCm">
        <pc:chgData name="Tan, Xiaojuan (CDC/GHC/DGHT) (CTR)" userId="daf845ba-7092-4db9-a867-3c2319cde358" providerId="ADAL" clId="{C6CDD984-1BE9-440E-B53B-0E7FC2C855ED}" dt="2024-08-20T20:17:45.529" v="1"/>
        <pc:sldMkLst>
          <pc:docMk/>
          <pc:sldMk cId="318857991" sldId="322"/>
        </pc:sldMkLst>
        <pc:extLst>
          <p:ext xmlns:p="http://schemas.openxmlformats.org/presentationml/2006/main" uri="{D6D511B9-2390-475A-947B-AFAB55BFBCF1}">
            <pc226:cmChg xmlns:pc226="http://schemas.microsoft.com/office/powerpoint/2022/06/main/command" chg="add mod">
              <pc226:chgData name="Tan, Xiaojuan (CDC/GHC/DGHT) (CTR)" userId="daf845ba-7092-4db9-a867-3c2319cde358" providerId="ADAL" clId="{C6CDD984-1BE9-440E-B53B-0E7FC2C855ED}" dt="2024-08-20T20:17:45.529" v="1"/>
              <pc2:cmMkLst xmlns:pc2="http://schemas.microsoft.com/office/powerpoint/2019/9/main/command">
                <pc:docMk/>
                <pc:sldMk cId="318857991" sldId="322"/>
                <pc2:cmMk id="{E1309934-A8D2-4126-9190-2F44616F8DB8}"/>
              </pc2:cmMkLst>
            </pc226:cmChg>
          </p:ext>
        </pc:extLst>
      </pc:sldChg>
    </pc:docChg>
  </pc:docChgLst>
</pc:chgInfo>
</file>

<file path=ppt/comments/modernComment_13F_609594AF.xml><?xml version="1.0" encoding="utf-8"?>
<p188:cmLst xmlns:a="http://schemas.openxmlformats.org/drawingml/2006/main" xmlns:r="http://schemas.openxmlformats.org/officeDocument/2006/relationships" xmlns:p188="http://schemas.microsoft.com/office/powerpoint/2018/8/main">
  <p188:cm id="{52011B49-3F1B-4C05-A46C-28DFAD49F2DD}" authorId="{8CBE4613-1E2A-E3F9-5B3E-325AB5664DC6}" status="resolved" created="2024-08-20T20:18:54.126" complete="100000">
    <ac:deMkLst xmlns:ac="http://schemas.microsoft.com/office/drawing/2013/main/command">
      <pc:docMk xmlns:pc="http://schemas.microsoft.com/office/powerpoint/2013/main/command"/>
      <pc:sldMk xmlns:pc="http://schemas.microsoft.com/office/powerpoint/2013/main/command" cId="1620415663" sldId="319"/>
      <ac:spMk id="9" creationId="{00000000-0000-0000-0000-000000000000}"/>
    </ac:deMkLst>
    <p188:txBody>
      <a:bodyPr/>
      <a:lstStyle/>
      <a:p>
        <a:r>
          <a:rPr lang="en-US"/>
          <a:t>Please spell out MST.
What is competition program? Do you mean Proficiency Testing (PT) program?
Please include data to show the progress over years e.g., PT coverage, pass rate, and so on. </a:t>
        </a:r>
      </a:p>
    </p188:txBody>
  </p188:cm>
</p188:cmLst>
</file>

<file path=ppt/comments/modernComment_140_424F1E77.xml><?xml version="1.0" encoding="utf-8"?>
<p188:cmLst xmlns:a="http://schemas.openxmlformats.org/drawingml/2006/main" xmlns:r="http://schemas.openxmlformats.org/officeDocument/2006/relationships" xmlns:p188="http://schemas.microsoft.com/office/powerpoint/2018/8/main">
  <p188:cm id="{9D3B0A3E-CF9A-48B7-9E82-BC644B768706}" authorId="{8CBE4613-1E2A-E3F9-5B3E-325AB5664DC6}" created="2024-08-20T20:23:06.308">
    <pc:sldMkLst xmlns:pc="http://schemas.microsoft.com/office/powerpoint/2013/main/command">
      <pc:docMk/>
      <pc:sldMk cId="1112481399" sldId="320"/>
    </pc:sldMkLst>
    <p188:txBody>
      <a:bodyPr/>
      <a:lstStyle/>
      <a:p>
        <a:r>
          <a:rPr lang="en-US"/>
          <a:t>Please consider including data. Similar to comments on previous slides.</a:t>
        </a:r>
      </a:p>
    </p188:txBody>
  </p188:cm>
</p188:cmLst>
</file>

<file path=ppt/comments/modernComment_141_524F1EFD.xml><?xml version="1.0" encoding="utf-8"?>
<p188:cmLst xmlns:a="http://schemas.openxmlformats.org/drawingml/2006/main" xmlns:r="http://schemas.openxmlformats.org/officeDocument/2006/relationships" xmlns:p188="http://schemas.microsoft.com/office/powerpoint/2018/8/main">
  <p188:cm id="{A56756A4-CC41-428D-9703-F591B155DE5D}" authorId="{8CBE4613-1E2A-E3F9-5B3E-325AB5664DC6}" status="resolved" created="2024-08-20T20:23:38.079" complete="100000">
    <pc:sldMkLst xmlns:pc="http://schemas.microsoft.com/office/powerpoint/2013/main/command">
      <pc:docMk/>
      <pc:sldMk cId="1380916989" sldId="321"/>
    </pc:sldMkLst>
    <p188:txBody>
      <a:bodyPr/>
      <a:lstStyle/>
      <a:p>
        <a:r>
          <a:rPr lang="en-US"/>
          <a:t>Please elaborate and include data to show progress and impact. </a:t>
        </a:r>
      </a:p>
    </p188:txBody>
  </p188:cm>
</p188:cmLst>
</file>

<file path=ppt/comments/modernComment_142_13016307.xml><?xml version="1.0" encoding="utf-8"?>
<p188:cmLst xmlns:a="http://schemas.openxmlformats.org/drawingml/2006/main" xmlns:r="http://schemas.openxmlformats.org/officeDocument/2006/relationships" xmlns:p188="http://schemas.microsoft.com/office/powerpoint/2018/8/main">
  <p188:cm id="{E1309934-A8D2-4126-9190-2F44616F8DB8}" authorId="{8CBE4613-1E2A-E3F9-5B3E-325AB5664DC6}" status="resolved" created="2024-08-20T20:16:25.943" complete="100000">
    <pc:sldMkLst xmlns:pc="http://schemas.microsoft.com/office/powerpoint/2013/main/command">
      <pc:docMk/>
      <pc:sldMk cId="318857991" sldId="322"/>
    </pc:sldMkLst>
    <p188:txBody>
      <a:bodyPr/>
      <a:lstStyle/>
      <a:p>
        <a:r>
          <a:rPr lang="en-US"/>
          <a:t>Do you mean certified testers? Were 111 tester trained and certified through the trainings mentioned in previous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9066F-5FF6-4FA5-8212-5F26A7987C2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C6595B9-F955-44E6-82D3-608BEF383395}">
      <dgm:prSet phldrT="[Text]" custT="1"/>
      <dgm:spPr/>
      <dgm:t>
        <a:bodyPr/>
        <a:lstStyle/>
        <a:p>
          <a:r>
            <a:rPr lang="en-US" sz="1400" dirty="0"/>
            <a:t>Baselines</a:t>
          </a:r>
        </a:p>
      </dgm:t>
    </dgm:pt>
    <dgm:pt modelId="{75A964C2-1E43-40EB-B7C1-E79C0BDA092D}" type="parTrans" cxnId="{4607F52E-B250-41BC-8BC5-D6576A16EB47}">
      <dgm:prSet/>
      <dgm:spPr/>
      <dgm:t>
        <a:bodyPr/>
        <a:lstStyle/>
        <a:p>
          <a:endParaRPr lang="en-US" sz="1400"/>
        </a:p>
      </dgm:t>
    </dgm:pt>
    <dgm:pt modelId="{443976AA-735B-4339-AC38-4204F1772179}" type="sibTrans" cxnId="{4607F52E-B250-41BC-8BC5-D6576A16EB47}">
      <dgm:prSet custT="1"/>
      <dgm:spPr/>
      <dgm:t>
        <a:bodyPr/>
        <a:lstStyle/>
        <a:p>
          <a:endParaRPr lang="en-US" sz="1400"/>
        </a:p>
      </dgm:t>
    </dgm:pt>
    <dgm:pt modelId="{F0C71DD2-0B3E-4122-A3E5-1D8C0ED77A44}">
      <dgm:prSet phldrT="[Text]" custT="1"/>
      <dgm:spPr/>
      <dgm:t>
        <a:bodyPr/>
        <a:lstStyle/>
        <a:p>
          <a:r>
            <a:rPr lang="en-US" sz="1400" dirty="0" err="1"/>
            <a:t>ToT</a:t>
          </a:r>
          <a:endParaRPr lang="en-US" sz="1400" dirty="0"/>
        </a:p>
      </dgm:t>
    </dgm:pt>
    <dgm:pt modelId="{F84A473A-C3A5-4887-8AA5-77E25FE07616}" type="parTrans" cxnId="{3DF72298-1FCD-4A26-8FD0-822BB0B11BA8}">
      <dgm:prSet/>
      <dgm:spPr/>
      <dgm:t>
        <a:bodyPr/>
        <a:lstStyle/>
        <a:p>
          <a:endParaRPr lang="en-US" sz="1400"/>
        </a:p>
      </dgm:t>
    </dgm:pt>
    <dgm:pt modelId="{9FC6FB00-E02C-41B9-B4EA-ECACDBDC2329}" type="sibTrans" cxnId="{3DF72298-1FCD-4A26-8FD0-822BB0B11BA8}">
      <dgm:prSet custT="1"/>
      <dgm:spPr/>
      <dgm:t>
        <a:bodyPr/>
        <a:lstStyle/>
        <a:p>
          <a:endParaRPr lang="en-US" sz="1400"/>
        </a:p>
      </dgm:t>
    </dgm:pt>
    <dgm:pt modelId="{33A4156E-7A03-4D60-BAC1-8F04D1135478}">
      <dgm:prSet phldrT="[Text]" custT="1"/>
      <dgm:spPr/>
      <dgm:t>
        <a:bodyPr/>
        <a:lstStyle/>
        <a:p>
          <a:r>
            <a:rPr lang="en-US" sz="1400" dirty="0"/>
            <a:t>National Workshop</a:t>
          </a:r>
        </a:p>
      </dgm:t>
    </dgm:pt>
    <dgm:pt modelId="{C61B9B66-851D-4B45-9580-1351C7837404}" type="parTrans" cxnId="{3DB79591-B5B6-4AA2-A05D-01C1339BD15C}">
      <dgm:prSet/>
      <dgm:spPr/>
      <dgm:t>
        <a:bodyPr/>
        <a:lstStyle/>
        <a:p>
          <a:endParaRPr lang="en-US" sz="1400"/>
        </a:p>
      </dgm:t>
    </dgm:pt>
    <dgm:pt modelId="{CE51D5E0-5C55-430E-9A32-F6FD536AC5BF}" type="sibTrans" cxnId="{3DB79591-B5B6-4AA2-A05D-01C1339BD15C}">
      <dgm:prSet custT="1"/>
      <dgm:spPr/>
      <dgm:t>
        <a:bodyPr/>
        <a:lstStyle/>
        <a:p>
          <a:endParaRPr lang="en-US" sz="1400"/>
        </a:p>
      </dgm:t>
    </dgm:pt>
    <dgm:pt modelId="{7272E049-2371-4141-B28E-30AEBC6DC9DD}">
      <dgm:prSet phldrT="[Text]" custT="1"/>
      <dgm:spPr/>
      <dgm:t>
        <a:bodyPr/>
        <a:lstStyle/>
        <a:p>
          <a:r>
            <a:rPr lang="en-US" sz="1400" dirty="0" err="1"/>
            <a:t>improvement </a:t>
          </a:r>
          <a:r>
            <a:rPr lang="en-US" sz="1400" dirty="0"/>
            <a:t>plans</a:t>
          </a:r>
        </a:p>
      </dgm:t>
    </dgm:pt>
    <dgm:pt modelId="{22D5C105-C808-4339-A178-44604BCFB0F9}" type="parTrans" cxnId="{2F8767AB-6484-4550-870C-83CA22CB4375}">
      <dgm:prSet/>
      <dgm:spPr/>
      <dgm:t>
        <a:bodyPr/>
        <a:lstStyle/>
        <a:p>
          <a:endParaRPr lang="en-US" sz="1400"/>
        </a:p>
      </dgm:t>
    </dgm:pt>
    <dgm:pt modelId="{FE9F49F4-777C-4ADC-BC1A-97BE4C853036}" type="sibTrans" cxnId="{2F8767AB-6484-4550-870C-83CA22CB4375}">
      <dgm:prSet custT="1"/>
      <dgm:spPr/>
      <dgm:t>
        <a:bodyPr/>
        <a:lstStyle/>
        <a:p>
          <a:endParaRPr lang="en-US" sz="1400"/>
        </a:p>
      </dgm:t>
    </dgm:pt>
    <dgm:pt modelId="{93C48563-B96F-4470-B119-F0AE476904A5}">
      <dgm:prSet phldrT="[Text]" custT="1"/>
      <dgm:spPr/>
      <dgm:t>
        <a:bodyPr/>
        <a:lstStyle/>
        <a:p>
          <a:r>
            <a:rPr lang="en-US" sz="1400" dirty="0"/>
            <a:t>1st </a:t>
          </a:r>
          <a:r>
            <a:rPr lang="en-US" sz="1400" dirty="0" err="1"/>
            <a:t>follow-up </a:t>
          </a:r>
          <a:r>
            <a:rPr lang="en-US" sz="1400" dirty="0"/>
            <a:t>evaluation</a:t>
          </a:r>
        </a:p>
      </dgm:t>
    </dgm:pt>
    <dgm:pt modelId="{02C57CF0-DFF0-489C-9C7E-DD48BF8BFC0A}" type="parTrans" cxnId="{0FD63036-F75E-499A-AA38-AB0053E02C93}">
      <dgm:prSet/>
      <dgm:spPr/>
      <dgm:t>
        <a:bodyPr/>
        <a:lstStyle/>
        <a:p>
          <a:endParaRPr lang="en-US" sz="1400"/>
        </a:p>
      </dgm:t>
    </dgm:pt>
    <dgm:pt modelId="{C9D25597-5971-4EC3-A85D-0BFD00D8530A}" type="sibTrans" cxnId="{0FD63036-F75E-499A-AA38-AB0053E02C93}">
      <dgm:prSet custT="1"/>
      <dgm:spPr/>
      <dgm:t>
        <a:bodyPr/>
        <a:lstStyle/>
        <a:p>
          <a:endParaRPr lang="en-US" sz="1400"/>
        </a:p>
      </dgm:t>
    </dgm:pt>
    <dgm:pt modelId="{E8579D38-2F09-46D2-AC32-0A4647064807}">
      <dgm:prSet phldrT="[Text]" custT="1"/>
      <dgm:spPr/>
      <dgm:t>
        <a:bodyPr/>
        <a:lstStyle/>
        <a:p>
          <a:r>
            <a:rPr lang="en-US" sz="1400" dirty="0"/>
            <a:t>2nd </a:t>
          </a:r>
          <a:r>
            <a:rPr lang="en-US" sz="1400" dirty="0" err="1"/>
            <a:t>follow-up </a:t>
          </a:r>
          <a:r>
            <a:rPr lang="en-US" sz="1400" dirty="0"/>
            <a:t>evaluation</a:t>
          </a:r>
        </a:p>
      </dgm:t>
    </dgm:pt>
    <dgm:pt modelId="{E9AE0785-A39C-41E5-88A4-60E8C06572E2}" type="parTrans" cxnId="{6C53A4D3-7F8F-41B0-AD75-FB50400A3F12}">
      <dgm:prSet/>
      <dgm:spPr/>
      <dgm:t>
        <a:bodyPr/>
        <a:lstStyle/>
        <a:p>
          <a:endParaRPr lang="en-US" sz="1400"/>
        </a:p>
      </dgm:t>
    </dgm:pt>
    <dgm:pt modelId="{29B183F8-9061-479C-A465-B6D784223A31}" type="sibTrans" cxnId="{6C53A4D3-7F8F-41B0-AD75-FB50400A3F12}">
      <dgm:prSet custT="1"/>
      <dgm:spPr/>
      <dgm:t>
        <a:bodyPr/>
        <a:lstStyle/>
        <a:p>
          <a:endParaRPr lang="en-US" sz="1400"/>
        </a:p>
      </dgm:t>
    </dgm:pt>
    <dgm:pt modelId="{0853FB6B-162F-4335-9502-3B36DA280EF4}">
      <dgm:prSet phldrT="[Text]" custT="1"/>
      <dgm:spPr/>
      <dgm:t>
        <a:bodyPr/>
        <a:lstStyle/>
        <a:p>
          <a:r>
            <a:rPr lang="en-US" sz="1400" dirty="0" err="1"/>
            <a:t>Certification </a:t>
          </a:r>
          <a:r>
            <a:rPr lang="en-US" sz="1400" dirty="0"/>
            <a:t>of </a:t>
          </a:r>
          <a:r>
            <a:rPr lang="en-US" sz="1400" dirty="0" err="1"/>
            <a:t>services</a:t>
          </a:r>
          <a:endParaRPr lang="en-US" sz="1400" dirty="0"/>
        </a:p>
      </dgm:t>
    </dgm:pt>
    <dgm:pt modelId="{556E86B7-8799-4983-A841-652AC8B4976D}" type="parTrans" cxnId="{930F8AB3-D4D5-4FD7-BD87-51AAEA9CF7D1}">
      <dgm:prSet/>
      <dgm:spPr/>
      <dgm:t>
        <a:bodyPr/>
        <a:lstStyle/>
        <a:p>
          <a:endParaRPr lang="en-US" sz="1400"/>
        </a:p>
      </dgm:t>
    </dgm:pt>
    <dgm:pt modelId="{27262B0E-D82F-4B82-B952-84913B8781EC}" type="sibTrans" cxnId="{930F8AB3-D4D5-4FD7-BD87-51AAEA9CF7D1}">
      <dgm:prSet/>
      <dgm:spPr/>
      <dgm:t>
        <a:bodyPr/>
        <a:lstStyle/>
        <a:p>
          <a:endParaRPr lang="en-US" sz="1400"/>
        </a:p>
      </dgm:t>
    </dgm:pt>
    <dgm:pt modelId="{CFA85ADE-CC5E-4DE2-8343-0624C5A0670B}" type="pres">
      <dgm:prSet presAssocID="{A939066F-5FF6-4FA5-8212-5F26A7987C29}" presName="Name0" presStyleCnt="0">
        <dgm:presLayoutVars>
          <dgm:dir/>
          <dgm:resizeHandles val="exact"/>
        </dgm:presLayoutVars>
      </dgm:prSet>
      <dgm:spPr/>
    </dgm:pt>
    <dgm:pt modelId="{ED7A47F8-A77D-4AD4-9A46-45A76BE2DBCA}" type="pres">
      <dgm:prSet presAssocID="{8C6595B9-F955-44E6-82D3-608BEF383395}" presName="node" presStyleLbl="node1" presStyleIdx="0" presStyleCnt="7" custScaleX="120424">
        <dgm:presLayoutVars>
          <dgm:bulletEnabled val="1"/>
        </dgm:presLayoutVars>
      </dgm:prSet>
      <dgm:spPr/>
    </dgm:pt>
    <dgm:pt modelId="{1AA2EE2D-ECC7-46AF-BF6A-ABAB51D458C7}" type="pres">
      <dgm:prSet presAssocID="{443976AA-735B-4339-AC38-4204F1772179}" presName="sibTrans" presStyleLbl="sibTrans2D1" presStyleIdx="0" presStyleCnt="6"/>
      <dgm:spPr/>
    </dgm:pt>
    <dgm:pt modelId="{F78415BB-9DB2-4E67-9BDB-F54FA3096DB1}" type="pres">
      <dgm:prSet presAssocID="{443976AA-735B-4339-AC38-4204F1772179}" presName="connectorText" presStyleLbl="sibTrans2D1" presStyleIdx="0" presStyleCnt="6"/>
      <dgm:spPr/>
    </dgm:pt>
    <dgm:pt modelId="{22779DA9-D3F7-479F-A04E-F44E9B7C794E}" type="pres">
      <dgm:prSet presAssocID="{F0C71DD2-0B3E-4122-A3E5-1D8C0ED77A44}" presName="node" presStyleLbl="node1" presStyleIdx="1" presStyleCnt="7">
        <dgm:presLayoutVars>
          <dgm:bulletEnabled val="1"/>
        </dgm:presLayoutVars>
      </dgm:prSet>
      <dgm:spPr/>
    </dgm:pt>
    <dgm:pt modelId="{7BE42E47-FAF8-4DC2-8B88-E79F1F08CFF1}" type="pres">
      <dgm:prSet presAssocID="{9FC6FB00-E02C-41B9-B4EA-ECACDBDC2329}" presName="sibTrans" presStyleLbl="sibTrans2D1" presStyleIdx="1" presStyleCnt="6"/>
      <dgm:spPr/>
    </dgm:pt>
    <dgm:pt modelId="{E0371651-9C7E-41AF-9F09-70AD7C1854FC}" type="pres">
      <dgm:prSet presAssocID="{9FC6FB00-E02C-41B9-B4EA-ECACDBDC2329}" presName="connectorText" presStyleLbl="sibTrans2D1" presStyleIdx="1" presStyleCnt="6"/>
      <dgm:spPr/>
    </dgm:pt>
    <dgm:pt modelId="{6F851CCE-4EDC-4CE1-8ED5-97BA3F46FE1F}" type="pres">
      <dgm:prSet presAssocID="{33A4156E-7A03-4D60-BAC1-8F04D1135478}" presName="node" presStyleLbl="node1" presStyleIdx="2" presStyleCnt="7" custScaleX="130963">
        <dgm:presLayoutVars>
          <dgm:bulletEnabled val="1"/>
        </dgm:presLayoutVars>
      </dgm:prSet>
      <dgm:spPr/>
    </dgm:pt>
    <dgm:pt modelId="{24A9682D-F9AE-4A80-B7CE-A0AF8C17CE79}" type="pres">
      <dgm:prSet presAssocID="{CE51D5E0-5C55-430E-9A32-F6FD536AC5BF}" presName="sibTrans" presStyleLbl="sibTrans2D1" presStyleIdx="2" presStyleCnt="6"/>
      <dgm:spPr/>
    </dgm:pt>
    <dgm:pt modelId="{EA88F654-4B84-4943-BFBB-3F528F5AFE1A}" type="pres">
      <dgm:prSet presAssocID="{CE51D5E0-5C55-430E-9A32-F6FD536AC5BF}" presName="connectorText" presStyleLbl="sibTrans2D1" presStyleIdx="2" presStyleCnt="6"/>
      <dgm:spPr/>
    </dgm:pt>
    <dgm:pt modelId="{DD8B6A45-A1D6-4FAF-AE94-7BB1EF871E37}" type="pres">
      <dgm:prSet presAssocID="{7272E049-2371-4141-B28E-30AEBC6DC9DD}" presName="node" presStyleLbl="node1" presStyleIdx="3" presStyleCnt="7" custScaleX="175990">
        <dgm:presLayoutVars>
          <dgm:bulletEnabled val="1"/>
        </dgm:presLayoutVars>
      </dgm:prSet>
      <dgm:spPr/>
    </dgm:pt>
    <dgm:pt modelId="{67FCC67E-286F-4BB6-8EB0-C16B0FAE9556}" type="pres">
      <dgm:prSet presAssocID="{FE9F49F4-777C-4ADC-BC1A-97BE4C853036}" presName="sibTrans" presStyleLbl="sibTrans2D1" presStyleIdx="3" presStyleCnt="6"/>
      <dgm:spPr/>
    </dgm:pt>
    <dgm:pt modelId="{E0145A98-1A5B-40CE-99E5-0D349B374B48}" type="pres">
      <dgm:prSet presAssocID="{FE9F49F4-777C-4ADC-BC1A-97BE4C853036}" presName="connectorText" presStyleLbl="sibTrans2D1" presStyleIdx="3" presStyleCnt="6"/>
      <dgm:spPr/>
    </dgm:pt>
    <dgm:pt modelId="{940A1280-A790-4A58-BBE7-4C6DE4CEF589}" type="pres">
      <dgm:prSet presAssocID="{93C48563-B96F-4470-B119-F0AE476904A5}" presName="node" presStyleLbl="node1" presStyleIdx="4" presStyleCnt="7" custScaleX="152166">
        <dgm:presLayoutVars>
          <dgm:bulletEnabled val="1"/>
        </dgm:presLayoutVars>
      </dgm:prSet>
      <dgm:spPr/>
    </dgm:pt>
    <dgm:pt modelId="{4F7DE85A-B7EA-41B4-81B7-FDDACF9545E7}" type="pres">
      <dgm:prSet presAssocID="{C9D25597-5971-4EC3-A85D-0BFD00D8530A}" presName="sibTrans" presStyleLbl="sibTrans2D1" presStyleIdx="4" presStyleCnt="6"/>
      <dgm:spPr/>
    </dgm:pt>
    <dgm:pt modelId="{5FF69053-26F2-44B7-9770-BBB5AB0010F4}" type="pres">
      <dgm:prSet presAssocID="{C9D25597-5971-4EC3-A85D-0BFD00D8530A}" presName="connectorText" presStyleLbl="sibTrans2D1" presStyleIdx="4" presStyleCnt="6"/>
      <dgm:spPr/>
    </dgm:pt>
    <dgm:pt modelId="{18EAB345-B5FC-4D28-89B2-0F9E7C7F1D4B}" type="pres">
      <dgm:prSet presAssocID="{E8579D38-2F09-46D2-AC32-0A4647064807}" presName="node" presStyleLbl="node1" presStyleIdx="5" presStyleCnt="7" custScaleX="142122">
        <dgm:presLayoutVars>
          <dgm:bulletEnabled val="1"/>
        </dgm:presLayoutVars>
      </dgm:prSet>
      <dgm:spPr/>
    </dgm:pt>
    <dgm:pt modelId="{780CBC1B-BD5F-4005-A78E-9C3DC24FFE37}" type="pres">
      <dgm:prSet presAssocID="{29B183F8-9061-479C-A465-B6D784223A31}" presName="sibTrans" presStyleLbl="sibTrans2D1" presStyleIdx="5" presStyleCnt="6"/>
      <dgm:spPr/>
    </dgm:pt>
    <dgm:pt modelId="{390116FD-5F45-41A7-B19F-3A74CFF6CC82}" type="pres">
      <dgm:prSet presAssocID="{29B183F8-9061-479C-A465-B6D784223A31}" presName="connectorText" presStyleLbl="sibTrans2D1" presStyleIdx="5" presStyleCnt="6"/>
      <dgm:spPr/>
    </dgm:pt>
    <dgm:pt modelId="{838043D1-E25D-4807-89DC-3134D6AB6F9A}" type="pres">
      <dgm:prSet presAssocID="{0853FB6B-162F-4335-9502-3B36DA280EF4}" presName="node" presStyleLbl="node1" presStyleIdx="6" presStyleCnt="7" custScaleX="162384">
        <dgm:presLayoutVars>
          <dgm:bulletEnabled val="1"/>
        </dgm:presLayoutVars>
      </dgm:prSet>
      <dgm:spPr/>
    </dgm:pt>
  </dgm:ptLst>
  <dgm:cxnLst>
    <dgm:cxn modelId="{D7A54D09-FCFB-451C-A424-1E174901FE72}" type="presOf" srcId="{0853FB6B-162F-4335-9502-3B36DA280EF4}" destId="{838043D1-E25D-4807-89DC-3134D6AB6F9A}" srcOrd="0" destOrd="0" presId="urn:microsoft.com/office/officeart/2005/8/layout/process1"/>
    <dgm:cxn modelId="{D525A715-2FE0-4DDC-BA09-AB3AE88EDDAB}" type="presOf" srcId="{443976AA-735B-4339-AC38-4204F1772179}" destId="{1AA2EE2D-ECC7-46AF-BF6A-ABAB51D458C7}" srcOrd="0" destOrd="0" presId="urn:microsoft.com/office/officeart/2005/8/layout/process1"/>
    <dgm:cxn modelId="{4A18D618-A462-446B-803E-539547DE3043}" type="presOf" srcId="{7272E049-2371-4141-B28E-30AEBC6DC9DD}" destId="{DD8B6A45-A1D6-4FAF-AE94-7BB1EF871E37}" srcOrd="0" destOrd="0" presId="urn:microsoft.com/office/officeart/2005/8/layout/process1"/>
    <dgm:cxn modelId="{4607F52E-B250-41BC-8BC5-D6576A16EB47}" srcId="{A939066F-5FF6-4FA5-8212-5F26A7987C29}" destId="{8C6595B9-F955-44E6-82D3-608BEF383395}" srcOrd="0" destOrd="0" parTransId="{75A964C2-1E43-40EB-B7C1-E79C0BDA092D}" sibTransId="{443976AA-735B-4339-AC38-4204F1772179}"/>
    <dgm:cxn modelId="{0FD63036-F75E-499A-AA38-AB0053E02C93}" srcId="{A939066F-5FF6-4FA5-8212-5F26A7987C29}" destId="{93C48563-B96F-4470-B119-F0AE476904A5}" srcOrd="4" destOrd="0" parTransId="{02C57CF0-DFF0-489C-9C7E-DD48BF8BFC0A}" sibTransId="{C9D25597-5971-4EC3-A85D-0BFD00D8530A}"/>
    <dgm:cxn modelId="{D0F0A93B-6F3C-4938-80E0-E4CB86EFF2D7}" type="presOf" srcId="{33A4156E-7A03-4D60-BAC1-8F04D1135478}" destId="{6F851CCE-4EDC-4CE1-8ED5-97BA3F46FE1F}" srcOrd="0" destOrd="0" presId="urn:microsoft.com/office/officeart/2005/8/layout/process1"/>
    <dgm:cxn modelId="{F6CB513D-7F64-46A8-83CF-0D590FF857E9}" type="presOf" srcId="{FE9F49F4-777C-4ADC-BC1A-97BE4C853036}" destId="{E0145A98-1A5B-40CE-99E5-0D349B374B48}" srcOrd="1" destOrd="0" presId="urn:microsoft.com/office/officeart/2005/8/layout/process1"/>
    <dgm:cxn modelId="{31A1DB3E-335A-4AF2-9029-21035FD15628}" type="presOf" srcId="{29B183F8-9061-479C-A465-B6D784223A31}" destId="{390116FD-5F45-41A7-B19F-3A74CFF6CC82}" srcOrd="1" destOrd="0" presId="urn:microsoft.com/office/officeart/2005/8/layout/process1"/>
    <dgm:cxn modelId="{878B7345-8117-43D0-851C-24E34B29515E}" type="presOf" srcId="{CE51D5E0-5C55-430E-9A32-F6FD536AC5BF}" destId="{24A9682D-F9AE-4A80-B7CE-A0AF8C17CE79}" srcOrd="0" destOrd="0" presId="urn:microsoft.com/office/officeart/2005/8/layout/process1"/>
    <dgm:cxn modelId="{3C4AA74A-7488-473F-BA80-BB357F37DC13}" type="presOf" srcId="{29B183F8-9061-479C-A465-B6D784223A31}" destId="{780CBC1B-BD5F-4005-A78E-9C3DC24FFE37}" srcOrd="0" destOrd="0" presId="urn:microsoft.com/office/officeart/2005/8/layout/process1"/>
    <dgm:cxn modelId="{3D215253-9601-4B97-B388-FF1E976AB4A6}" type="presOf" srcId="{E8579D38-2F09-46D2-AC32-0A4647064807}" destId="{18EAB345-B5FC-4D28-89B2-0F9E7C7F1D4B}" srcOrd="0" destOrd="0" presId="urn:microsoft.com/office/officeart/2005/8/layout/process1"/>
    <dgm:cxn modelId="{74A9D37B-FCB7-40B2-9CB2-EC2E09C0D4F6}" type="presOf" srcId="{9FC6FB00-E02C-41B9-B4EA-ECACDBDC2329}" destId="{7BE42E47-FAF8-4DC2-8B88-E79F1F08CFF1}" srcOrd="0" destOrd="0" presId="urn:microsoft.com/office/officeart/2005/8/layout/process1"/>
    <dgm:cxn modelId="{64C26187-6387-4C5B-ABE7-489251DB8949}" type="presOf" srcId="{93C48563-B96F-4470-B119-F0AE476904A5}" destId="{940A1280-A790-4A58-BBE7-4C6DE4CEF589}" srcOrd="0" destOrd="0" presId="urn:microsoft.com/office/officeart/2005/8/layout/process1"/>
    <dgm:cxn modelId="{3DB79591-B5B6-4AA2-A05D-01C1339BD15C}" srcId="{A939066F-5FF6-4FA5-8212-5F26A7987C29}" destId="{33A4156E-7A03-4D60-BAC1-8F04D1135478}" srcOrd="2" destOrd="0" parTransId="{C61B9B66-851D-4B45-9580-1351C7837404}" sibTransId="{CE51D5E0-5C55-430E-9A32-F6FD536AC5BF}"/>
    <dgm:cxn modelId="{3DF72298-1FCD-4A26-8FD0-822BB0B11BA8}" srcId="{A939066F-5FF6-4FA5-8212-5F26A7987C29}" destId="{F0C71DD2-0B3E-4122-A3E5-1D8C0ED77A44}" srcOrd="1" destOrd="0" parTransId="{F84A473A-C3A5-4887-8AA5-77E25FE07616}" sibTransId="{9FC6FB00-E02C-41B9-B4EA-ECACDBDC2329}"/>
    <dgm:cxn modelId="{9F2D4199-B52D-42CC-AD55-C2FA86449211}" type="presOf" srcId="{C9D25597-5971-4EC3-A85D-0BFD00D8530A}" destId="{4F7DE85A-B7EA-41B4-81B7-FDDACF9545E7}" srcOrd="0" destOrd="0" presId="urn:microsoft.com/office/officeart/2005/8/layout/process1"/>
    <dgm:cxn modelId="{E4E4299A-05E5-452A-9D5B-BCAD28A02D7E}" type="presOf" srcId="{F0C71DD2-0B3E-4122-A3E5-1D8C0ED77A44}" destId="{22779DA9-D3F7-479F-A04E-F44E9B7C794E}" srcOrd="0" destOrd="0" presId="urn:microsoft.com/office/officeart/2005/8/layout/process1"/>
    <dgm:cxn modelId="{7F377AA6-34D6-4947-BA8C-312FFF7438CE}" type="presOf" srcId="{443976AA-735B-4339-AC38-4204F1772179}" destId="{F78415BB-9DB2-4E67-9BDB-F54FA3096DB1}" srcOrd="1" destOrd="0" presId="urn:microsoft.com/office/officeart/2005/8/layout/process1"/>
    <dgm:cxn modelId="{2F8767AB-6484-4550-870C-83CA22CB4375}" srcId="{A939066F-5FF6-4FA5-8212-5F26A7987C29}" destId="{7272E049-2371-4141-B28E-30AEBC6DC9DD}" srcOrd="3" destOrd="0" parTransId="{22D5C105-C808-4339-A178-44604BCFB0F9}" sibTransId="{FE9F49F4-777C-4ADC-BC1A-97BE4C853036}"/>
    <dgm:cxn modelId="{930F8AB3-D4D5-4FD7-BD87-51AAEA9CF7D1}" srcId="{A939066F-5FF6-4FA5-8212-5F26A7987C29}" destId="{0853FB6B-162F-4335-9502-3B36DA280EF4}" srcOrd="6" destOrd="0" parTransId="{556E86B7-8799-4983-A841-652AC8B4976D}" sibTransId="{27262B0E-D82F-4B82-B952-84913B8781EC}"/>
    <dgm:cxn modelId="{24415EB4-B1BD-40D3-8345-75A953E548B0}" type="presOf" srcId="{FE9F49F4-777C-4ADC-BC1A-97BE4C853036}" destId="{67FCC67E-286F-4BB6-8EB0-C16B0FAE9556}" srcOrd="0" destOrd="0" presId="urn:microsoft.com/office/officeart/2005/8/layout/process1"/>
    <dgm:cxn modelId="{7959EFB8-F199-4C7D-930E-E682330D76B9}" type="presOf" srcId="{8C6595B9-F955-44E6-82D3-608BEF383395}" destId="{ED7A47F8-A77D-4AD4-9A46-45A76BE2DBCA}" srcOrd="0" destOrd="0" presId="urn:microsoft.com/office/officeart/2005/8/layout/process1"/>
    <dgm:cxn modelId="{5CDAB5BC-826E-431E-8A7F-577E18379ECA}" type="presOf" srcId="{CE51D5E0-5C55-430E-9A32-F6FD536AC5BF}" destId="{EA88F654-4B84-4943-BFBB-3F528F5AFE1A}" srcOrd="1" destOrd="0" presId="urn:microsoft.com/office/officeart/2005/8/layout/process1"/>
    <dgm:cxn modelId="{E1BC17BD-E241-461E-B71F-ECB17D46829B}" type="presOf" srcId="{9FC6FB00-E02C-41B9-B4EA-ECACDBDC2329}" destId="{E0371651-9C7E-41AF-9F09-70AD7C1854FC}" srcOrd="1" destOrd="0" presId="urn:microsoft.com/office/officeart/2005/8/layout/process1"/>
    <dgm:cxn modelId="{6C53A4D3-7F8F-41B0-AD75-FB50400A3F12}" srcId="{A939066F-5FF6-4FA5-8212-5F26A7987C29}" destId="{E8579D38-2F09-46D2-AC32-0A4647064807}" srcOrd="5" destOrd="0" parTransId="{E9AE0785-A39C-41E5-88A4-60E8C06572E2}" sibTransId="{29B183F8-9061-479C-A465-B6D784223A31}"/>
    <dgm:cxn modelId="{5F85C3E6-A5EA-4F35-BB36-6BE832BCC6C8}" type="presOf" srcId="{A939066F-5FF6-4FA5-8212-5F26A7987C29}" destId="{CFA85ADE-CC5E-4DE2-8343-0624C5A0670B}" srcOrd="0" destOrd="0" presId="urn:microsoft.com/office/officeart/2005/8/layout/process1"/>
    <dgm:cxn modelId="{DA1AE9F8-D1EA-4AF5-8C53-9DF2ECBF0D67}" type="presOf" srcId="{C9D25597-5971-4EC3-A85D-0BFD00D8530A}" destId="{5FF69053-26F2-44B7-9770-BBB5AB0010F4}" srcOrd="1" destOrd="0" presId="urn:microsoft.com/office/officeart/2005/8/layout/process1"/>
    <dgm:cxn modelId="{5ABAD423-7ED4-4F98-80F2-A0C73BC1005B}" type="presParOf" srcId="{CFA85ADE-CC5E-4DE2-8343-0624C5A0670B}" destId="{ED7A47F8-A77D-4AD4-9A46-45A76BE2DBCA}" srcOrd="0" destOrd="0" presId="urn:microsoft.com/office/officeart/2005/8/layout/process1"/>
    <dgm:cxn modelId="{C027A498-C513-405C-9FB0-D1D955220CC5}" type="presParOf" srcId="{CFA85ADE-CC5E-4DE2-8343-0624C5A0670B}" destId="{1AA2EE2D-ECC7-46AF-BF6A-ABAB51D458C7}" srcOrd="1" destOrd="0" presId="urn:microsoft.com/office/officeart/2005/8/layout/process1"/>
    <dgm:cxn modelId="{86511519-10EE-4BFA-ADA4-2F08A7171E4F}" type="presParOf" srcId="{1AA2EE2D-ECC7-46AF-BF6A-ABAB51D458C7}" destId="{F78415BB-9DB2-4E67-9BDB-F54FA3096DB1}" srcOrd="0" destOrd="0" presId="urn:microsoft.com/office/officeart/2005/8/layout/process1"/>
    <dgm:cxn modelId="{B0C5EE89-6B51-4C35-8366-89E3325E656A}" type="presParOf" srcId="{CFA85ADE-CC5E-4DE2-8343-0624C5A0670B}" destId="{22779DA9-D3F7-479F-A04E-F44E9B7C794E}" srcOrd="2" destOrd="0" presId="urn:microsoft.com/office/officeart/2005/8/layout/process1"/>
    <dgm:cxn modelId="{DA34E722-4F9B-44DF-A3AC-EF945F46AC70}" type="presParOf" srcId="{CFA85ADE-CC5E-4DE2-8343-0624C5A0670B}" destId="{7BE42E47-FAF8-4DC2-8B88-E79F1F08CFF1}" srcOrd="3" destOrd="0" presId="urn:microsoft.com/office/officeart/2005/8/layout/process1"/>
    <dgm:cxn modelId="{BFD8D6E6-3985-426C-9730-2804989BB18E}" type="presParOf" srcId="{7BE42E47-FAF8-4DC2-8B88-E79F1F08CFF1}" destId="{E0371651-9C7E-41AF-9F09-70AD7C1854FC}" srcOrd="0" destOrd="0" presId="urn:microsoft.com/office/officeart/2005/8/layout/process1"/>
    <dgm:cxn modelId="{CA30E5B9-351F-4546-9BCF-B894481C50F0}" type="presParOf" srcId="{CFA85ADE-CC5E-4DE2-8343-0624C5A0670B}" destId="{6F851CCE-4EDC-4CE1-8ED5-97BA3F46FE1F}" srcOrd="4" destOrd="0" presId="urn:microsoft.com/office/officeart/2005/8/layout/process1"/>
    <dgm:cxn modelId="{3CBE066E-DB51-40F3-80ED-3131B2DF5982}" type="presParOf" srcId="{CFA85ADE-CC5E-4DE2-8343-0624C5A0670B}" destId="{24A9682D-F9AE-4A80-B7CE-A0AF8C17CE79}" srcOrd="5" destOrd="0" presId="urn:microsoft.com/office/officeart/2005/8/layout/process1"/>
    <dgm:cxn modelId="{27835390-980D-4BA2-BA05-28B8CB04C04F}" type="presParOf" srcId="{24A9682D-F9AE-4A80-B7CE-A0AF8C17CE79}" destId="{EA88F654-4B84-4943-BFBB-3F528F5AFE1A}" srcOrd="0" destOrd="0" presId="urn:microsoft.com/office/officeart/2005/8/layout/process1"/>
    <dgm:cxn modelId="{BD84BBAC-F76F-45EF-BA2D-30ABF755AF2B}" type="presParOf" srcId="{CFA85ADE-CC5E-4DE2-8343-0624C5A0670B}" destId="{DD8B6A45-A1D6-4FAF-AE94-7BB1EF871E37}" srcOrd="6" destOrd="0" presId="urn:microsoft.com/office/officeart/2005/8/layout/process1"/>
    <dgm:cxn modelId="{D7FECD23-3E81-46EC-B292-5EDD69B1A760}" type="presParOf" srcId="{CFA85ADE-CC5E-4DE2-8343-0624C5A0670B}" destId="{67FCC67E-286F-4BB6-8EB0-C16B0FAE9556}" srcOrd="7" destOrd="0" presId="urn:microsoft.com/office/officeart/2005/8/layout/process1"/>
    <dgm:cxn modelId="{3AA24819-2419-401B-AD73-D2E9AA3C0C61}" type="presParOf" srcId="{67FCC67E-286F-4BB6-8EB0-C16B0FAE9556}" destId="{E0145A98-1A5B-40CE-99E5-0D349B374B48}" srcOrd="0" destOrd="0" presId="urn:microsoft.com/office/officeart/2005/8/layout/process1"/>
    <dgm:cxn modelId="{7BC00DBC-9952-4CE7-9F0E-4B8714A82F76}" type="presParOf" srcId="{CFA85ADE-CC5E-4DE2-8343-0624C5A0670B}" destId="{940A1280-A790-4A58-BBE7-4C6DE4CEF589}" srcOrd="8" destOrd="0" presId="urn:microsoft.com/office/officeart/2005/8/layout/process1"/>
    <dgm:cxn modelId="{F53C473D-D1CC-45F7-B8D0-A4E17B79A7B0}" type="presParOf" srcId="{CFA85ADE-CC5E-4DE2-8343-0624C5A0670B}" destId="{4F7DE85A-B7EA-41B4-81B7-FDDACF9545E7}" srcOrd="9" destOrd="0" presId="urn:microsoft.com/office/officeart/2005/8/layout/process1"/>
    <dgm:cxn modelId="{1A8EB2B2-130D-46C0-824F-34129C6AC899}" type="presParOf" srcId="{4F7DE85A-B7EA-41B4-81B7-FDDACF9545E7}" destId="{5FF69053-26F2-44B7-9770-BBB5AB0010F4}" srcOrd="0" destOrd="0" presId="urn:microsoft.com/office/officeart/2005/8/layout/process1"/>
    <dgm:cxn modelId="{368E534E-066F-4524-89C3-E896DEFCEC5D}" type="presParOf" srcId="{CFA85ADE-CC5E-4DE2-8343-0624C5A0670B}" destId="{18EAB345-B5FC-4D28-89B2-0F9E7C7F1D4B}" srcOrd="10" destOrd="0" presId="urn:microsoft.com/office/officeart/2005/8/layout/process1"/>
    <dgm:cxn modelId="{20A11788-B041-4DC7-BB9B-B8CBCED8323A}" type="presParOf" srcId="{CFA85ADE-CC5E-4DE2-8343-0624C5A0670B}" destId="{780CBC1B-BD5F-4005-A78E-9C3DC24FFE37}" srcOrd="11" destOrd="0" presId="urn:microsoft.com/office/officeart/2005/8/layout/process1"/>
    <dgm:cxn modelId="{78B2CF04-63D7-4A70-8327-8F5608DB30A4}" type="presParOf" srcId="{780CBC1B-BD5F-4005-A78E-9C3DC24FFE37}" destId="{390116FD-5F45-41A7-B19F-3A74CFF6CC82}" srcOrd="0" destOrd="0" presId="urn:microsoft.com/office/officeart/2005/8/layout/process1"/>
    <dgm:cxn modelId="{CE98A6CE-7B52-4E25-95AB-8EF66911F2BE}" type="presParOf" srcId="{CFA85ADE-CC5E-4DE2-8343-0624C5A0670B}" destId="{838043D1-E25D-4807-89DC-3134D6AB6F9A}" srcOrd="1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A47F8-A77D-4AD4-9A46-45A76BE2DBCA}">
      <dsp:nvSpPr>
        <dsp:cNvPr id="0" name=""/>
        <dsp:cNvSpPr/>
      </dsp:nvSpPr>
      <dsp:spPr>
        <a:xfrm>
          <a:off x="5805" y="1719022"/>
          <a:ext cx="841161" cy="743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Baselines</a:t>
          </a:r>
        </a:p>
      </dsp:txBody>
      <dsp:txXfrm>
        <a:off x="27596" y="1740813"/>
        <a:ext cx="797579" cy="700408"/>
      </dsp:txXfrm>
    </dsp:sp>
    <dsp:sp modelId="{1AA2EE2D-ECC7-46AF-BF6A-ABAB51D458C7}">
      <dsp:nvSpPr>
        <dsp:cNvPr id="0" name=""/>
        <dsp:cNvSpPr/>
      </dsp:nvSpPr>
      <dsp:spPr>
        <a:xfrm>
          <a:off x="916816" y="2004403"/>
          <a:ext cx="148081" cy="17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16816" y="2039048"/>
        <a:ext cx="103657" cy="103937"/>
      </dsp:txXfrm>
    </dsp:sp>
    <dsp:sp modelId="{22779DA9-D3F7-479F-A04E-F44E9B7C794E}">
      <dsp:nvSpPr>
        <dsp:cNvPr id="0" name=""/>
        <dsp:cNvSpPr/>
      </dsp:nvSpPr>
      <dsp:spPr>
        <a:xfrm>
          <a:off x="1126366" y="1719022"/>
          <a:ext cx="698499" cy="743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ToT</a:t>
          </a:r>
          <a:endParaRPr lang="en-US" sz="1400" kern="1200" dirty="0"/>
        </a:p>
      </dsp:txBody>
      <dsp:txXfrm>
        <a:off x="1146824" y="1739480"/>
        <a:ext cx="657583" cy="703074"/>
      </dsp:txXfrm>
    </dsp:sp>
    <dsp:sp modelId="{7BE42E47-FAF8-4DC2-8B88-E79F1F08CFF1}">
      <dsp:nvSpPr>
        <dsp:cNvPr id="0" name=""/>
        <dsp:cNvSpPr/>
      </dsp:nvSpPr>
      <dsp:spPr>
        <a:xfrm>
          <a:off x="1894716" y="2004403"/>
          <a:ext cx="148081" cy="17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94716" y="2039048"/>
        <a:ext cx="103657" cy="103937"/>
      </dsp:txXfrm>
    </dsp:sp>
    <dsp:sp modelId="{6F851CCE-4EDC-4CE1-8ED5-97BA3F46FE1F}">
      <dsp:nvSpPr>
        <dsp:cNvPr id="0" name=""/>
        <dsp:cNvSpPr/>
      </dsp:nvSpPr>
      <dsp:spPr>
        <a:xfrm>
          <a:off x="2104265" y="1719022"/>
          <a:ext cx="914776" cy="743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Workshop</a:t>
          </a:r>
        </a:p>
      </dsp:txBody>
      <dsp:txXfrm>
        <a:off x="2126056" y="1740813"/>
        <a:ext cx="871194" cy="700408"/>
      </dsp:txXfrm>
    </dsp:sp>
    <dsp:sp modelId="{24A9682D-F9AE-4A80-B7CE-A0AF8C17CE79}">
      <dsp:nvSpPr>
        <dsp:cNvPr id="0" name=""/>
        <dsp:cNvSpPr/>
      </dsp:nvSpPr>
      <dsp:spPr>
        <a:xfrm>
          <a:off x="3088892" y="2004403"/>
          <a:ext cx="148081" cy="17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88892" y="2039048"/>
        <a:ext cx="103657" cy="103937"/>
      </dsp:txXfrm>
    </dsp:sp>
    <dsp:sp modelId="{DD8B6A45-A1D6-4FAF-AE94-7BB1EF871E37}">
      <dsp:nvSpPr>
        <dsp:cNvPr id="0" name=""/>
        <dsp:cNvSpPr/>
      </dsp:nvSpPr>
      <dsp:spPr>
        <a:xfrm>
          <a:off x="3298441" y="1719022"/>
          <a:ext cx="1229289" cy="743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improvement </a:t>
          </a:r>
          <a:r>
            <a:rPr lang="en-US" sz="1400" kern="1200" dirty="0"/>
            <a:t>plans</a:t>
          </a:r>
        </a:p>
      </dsp:txBody>
      <dsp:txXfrm>
        <a:off x="3320232" y="1740813"/>
        <a:ext cx="1185707" cy="700408"/>
      </dsp:txXfrm>
    </dsp:sp>
    <dsp:sp modelId="{67FCC67E-286F-4BB6-8EB0-C16B0FAE9556}">
      <dsp:nvSpPr>
        <dsp:cNvPr id="0" name=""/>
        <dsp:cNvSpPr/>
      </dsp:nvSpPr>
      <dsp:spPr>
        <a:xfrm>
          <a:off x="4597581" y="2004403"/>
          <a:ext cx="148081" cy="17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97581" y="2039048"/>
        <a:ext cx="103657" cy="103937"/>
      </dsp:txXfrm>
    </dsp:sp>
    <dsp:sp modelId="{940A1280-A790-4A58-BBE7-4C6DE4CEF589}">
      <dsp:nvSpPr>
        <dsp:cNvPr id="0" name=""/>
        <dsp:cNvSpPr/>
      </dsp:nvSpPr>
      <dsp:spPr>
        <a:xfrm>
          <a:off x="4807131" y="1719022"/>
          <a:ext cx="1062879" cy="743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1st </a:t>
          </a:r>
          <a:r>
            <a:rPr lang="en-US" sz="1400" kern="1200" dirty="0" err="1"/>
            <a:t>follow-up </a:t>
          </a:r>
          <a:r>
            <a:rPr lang="en-US" sz="1400" kern="1200" dirty="0"/>
            <a:t>evaluation</a:t>
          </a:r>
        </a:p>
      </dsp:txBody>
      <dsp:txXfrm>
        <a:off x="4828922" y="1740813"/>
        <a:ext cx="1019297" cy="700408"/>
      </dsp:txXfrm>
    </dsp:sp>
    <dsp:sp modelId="{4F7DE85A-B7EA-41B4-81B7-FDDACF9545E7}">
      <dsp:nvSpPr>
        <dsp:cNvPr id="0" name=""/>
        <dsp:cNvSpPr/>
      </dsp:nvSpPr>
      <dsp:spPr>
        <a:xfrm>
          <a:off x="5939860" y="2004403"/>
          <a:ext cx="148081" cy="17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39860" y="2039048"/>
        <a:ext cx="103657" cy="103937"/>
      </dsp:txXfrm>
    </dsp:sp>
    <dsp:sp modelId="{18EAB345-B5FC-4D28-89B2-0F9E7C7F1D4B}">
      <dsp:nvSpPr>
        <dsp:cNvPr id="0" name=""/>
        <dsp:cNvSpPr/>
      </dsp:nvSpPr>
      <dsp:spPr>
        <a:xfrm>
          <a:off x="6149410" y="1719022"/>
          <a:ext cx="992721" cy="743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2nd </a:t>
          </a:r>
          <a:r>
            <a:rPr lang="en-US" sz="1400" kern="1200" dirty="0" err="1"/>
            <a:t>follow-up </a:t>
          </a:r>
          <a:r>
            <a:rPr lang="en-US" sz="1400" kern="1200" dirty="0"/>
            <a:t>evaluation</a:t>
          </a:r>
        </a:p>
      </dsp:txBody>
      <dsp:txXfrm>
        <a:off x="6171201" y="1740813"/>
        <a:ext cx="949139" cy="700408"/>
      </dsp:txXfrm>
    </dsp:sp>
    <dsp:sp modelId="{780CBC1B-BD5F-4005-A78E-9C3DC24FFE37}">
      <dsp:nvSpPr>
        <dsp:cNvPr id="0" name=""/>
        <dsp:cNvSpPr/>
      </dsp:nvSpPr>
      <dsp:spPr>
        <a:xfrm>
          <a:off x="7211982" y="2004403"/>
          <a:ext cx="148081" cy="173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211982" y="2039048"/>
        <a:ext cx="103657" cy="103937"/>
      </dsp:txXfrm>
    </dsp:sp>
    <dsp:sp modelId="{838043D1-E25D-4807-89DC-3134D6AB6F9A}">
      <dsp:nvSpPr>
        <dsp:cNvPr id="0" name=""/>
        <dsp:cNvSpPr/>
      </dsp:nvSpPr>
      <dsp:spPr>
        <a:xfrm>
          <a:off x="7421532" y="1719022"/>
          <a:ext cx="1134251" cy="743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Certification </a:t>
          </a:r>
          <a:r>
            <a:rPr lang="en-US" sz="1400" kern="1200" dirty="0"/>
            <a:t>of </a:t>
          </a:r>
          <a:r>
            <a:rPr lang="en-US" sz="1400" kern="1200" dirty="0" err="1"/>
            <a:t>services</a:t>
          </a:r>
          <a:endParaRPr lang="en-US" sz="1400" kern="1200" dirty="0"/>
        </a:p>
      </dsp:txBody>
      <dsp:txXfrm>
        <a:off x="7443323" y="1740813"/>
        <a:ext cx="1090669" cy="7004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CEA729B-69B3-204E-972C-6F861547660B}" type="datetimeFigureOut">
              <a:rPr lang="es-ES_tradnl" smtClean="0"/>
              <a:t>23/08/2024</a:t>
            </a:fld>
            <a:endParaRPr lang="es-ES_tradn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_tradnl"/>
              <a:t>Click to modify the pattern text style</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6" name="Marcador de pie de página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25A85C4E-423D-1F45-BA14-7A3F7A2FA90B}" type="slidenum">
              <a:rPr lang="es-ES_tradnl" smtClean="0"/>
              <a:t>‹Nº›</a:t>
            </a:fld>
            <a:endParaRPr lang="es-ES_tradnl"/>
          </a:p>
        </p:txBody>
      </p:sp>
    </p:spTree>
    <p:extLst>
      <p:ext uri="{BB962C8B-B14F-4D97-AF65-F5344CB8AC3E}">
        <p14:creationId xmlns:p14="http://schemas.microsoft.com/office/powerpoint/2010/main" val="16889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err="1"/>
              <a:t>Collate </a:t>
            </a:r>
            <a:r>
              <a:rPr lang="es-SV" dirty="0"/>
              <a:t>baseline evaluations first with SPI-RT list</a:t>
            </a:r>
            <a:endParaRPr lang="es-ES" dirty="0"/>
          </a:p>
        </p:txBody>
      </p:sp>
      <p:sp>
        <p:nvSpPr>
          <p:cNvPr id="4" name="Marcador de número de diapositiva 3"/>
          <p:cNvSpPr>
            <a:spLocks noGrp="1"/>
          </p:cNvSpPr>
          <p:nvPr>
            <p:ph type="sldNum" sz="quarter" idx="5"/>
          </p:nvPr>
        </p:nvSpPr>
        <p:spPr/>
        <p:txBody>
          <a:bodyPr/>
          <a:lstStyle/>
          <a:p>
            <a:fld id="{25A85C4E-423D-1F45-BA14-7A3F7A2FA90B}" type="slidenum">
              <a:rPr lang="es-ES_tradnl" smtClean="0"/>
              <a:t>5</a:t>
            </a:fld>
            <a:endParaRPr lang="es-ES_tradnl"/>
          </a:p>
        </p:txBody>
      </p:sp>
    </p:spTree>
    <p:extLst>
      <p:ext uri="{BB962C8B-B14F-4D97-AF65-F5344CB8AC3E}">
        <p14:creationId xmlns:p14="http://schemas.microsoft.com/office/powerpoint/2010/main" val="243920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 only have the numbers of HR trained, the number of workshops I do not have at the regional level.</a:t>
            </a:r>
          </a:p>
        </p:txBody>
      </p:sp>
      <p:sp>
        <p:nvSpPr>
          <p:cNvPr id="4" name="Marcador de número de diapositiva 3"/>
          <p:cNvSpPr>
            <a:spLocks noGrp="1"/>
          </p:cNvSpPr>
          <p:nvPr>
            <p:ph type="sldNum" sz="quarter" idx="5"/>
          </p:nvPr>
        </p:nvSpPr>
        <p:spPr/>
        <p:txBody>
          <a:bodyPr/>
          <a:lstStyle/>
          <a:p>
            <a:fld id="{25A85C4E-423D-1F45-BA14-7A3F7A2FA90B}" type="slidenum">
              <a:rPr lang="es-ES_tradnl" smtClean="0"/>
              <a:t>8</a:t>
            </a:fld>
            <a:endParaRPr lang="es-ES_tradnl"/>
          </a:p>
        </p:txBody>
      </p:sp>
    </p:spTree>
    <p:extLst>
      <p:ext uri="{BB962C8B-B14F-4D97-AF65-F5344CB8AC3E}">
        <p14:creationId xmlns:p14="http://schemas.microsoft.com/office/powerpoint/2010/main" val="311190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5A85C4E-423D-1F45-BA14-7A3F7A2FA90B}" type="slidenum">
              <a:rPr lang="es-ES_tradnl" smtClean="0"/>
              <a:t>9</a:t>
            </a:fld>
            <a:endParaRPr lang="es-ES_tradnl"/>
          </a:p>
        </p:txBody>
      </p:sp>
    </p:spTree>
    <p:extLst>
      <p:ext uri="{BB962C8B-B14F-4D97-AF65-F5344CB8AC3E}">
        <p14:creationId xmlns:p14="http://schemas.microsoft.com/office/powerpoint/2010/main" val="83610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77074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23534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57927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80144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37692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AAE34743-516B-7941-A5DA-156E755A01CA}" type="datetimeFigureOut">
              <a:rPr lang="es-ES" smtClean="0"/>
              <a:t>23/08/2024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76654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AAE34743-516B-7941-A5DA-156E755A01CA}" type="datetimeFigureOut">
              <a:rPr lang="es-ES" smtClean="0"/>
              <a:t>23/08/2024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20069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AAE34743-516B-7941-A5DA-156E755A01CA}" type="datetimeFigureOut">
              <a:rPr lang="es-ES" smtClean="0"/>
              <a:t>23/08/2024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84238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AE34743-516B-7941-A5DA-156E755A01CA}" type="datetimeFigureOut">
              <a:rPr lang="es-ES" smtClean="0"/>
              <a:t>23/08/2024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80046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AE34743-516B-7941-A5DA-156E755A01CA}" type="datetimeFigureOut">
              <a:rPr lang="es-ES" smtClean="0"/>
              <a:t>23/08/2024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33080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AE34743-516B-7941-A5DA-156E755A01CA}" type="datetimeFigureOut">
              <a:rPr lang="es-ES" smtClean="0"/>
              <a:t>23/08/2024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92841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Click to edit title</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Click to modify the pattern text style</a:t>
            </a:r>
          </a:p>
          <a:p>
            <a:pPr lvl="1"/>
            <a:r>
              <a:rPr lang="es-ES_tradnl"/>
              <a:t>Second level</a:t>
            </a:r>
          </a:p>
          <a:p>
            <a:pPr lvl="2"/>
            <a:r>
              <a:rPr lang="es-ES_tradnl"/>
              <a:t>Third level</a:t>
            </a:r>
          </a:p>
          <a:p>
            <a:pPr lvl="3"/>
            <a:r>
              <a:rPr lang="es-ES_tradnl"/>
              <a:t>Fourth level</a:t>
            </a:r>
          </a:p>
          <a:p>
            <a:pPr lvl="4"/>
            <a:r>
              <a:rPr lang="es-ES_tradnl"/>
              <a:t>Fifth level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E34743-516B-7941-A5DA-156E755A01CA}" type="datetimeFigureOut">
              <a:rPr lang="es-ES" smtClean="0"/>
              <a:t>23/08/2024</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82745-8EA4-E44D-B36F-B6A5D2EA32ED}" type="slidenum">
              <a:rPr lang="es-ES" smtClean="0"/>
              <a:t>‹Nº›</a:t>
            </a:fld>
            <a:endParaRPr lang="es-ES"/>
          </a:p>
        </p:txBody>
      </p:sp>
    </p:spTree>
    <p:extLst>
      <p:ext uri="{BB962C8B-B14F-4D97-AF65-F5344CB8AC3E}">
        <p14:creationId xmlns:p14="http://schemas.microsoft.com/office/powerpoint/2010/main" val="138814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3F_609594AF.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40_424F1E7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41_524F1EFD.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42_1301630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a:stretch/>
        </p:blipFill>
        <p:spPr>
          <a:xfrm>
            <a:off x="0" y="0"/>
            <a:ext cx="9143999" cy="5143500"/>
          </a:xfrm>
          <a:prstGeom prst="rect">
            <a:avLst/>
          </a:prstGeom>
        </p:spPr>
      </p:pic>
    </p:spTree>
    <p:extLst>
      <p:ext uri="{BB962C8B-B14F-4D97-AF65-F5344CB8AC3E}">
        <p14:creationId xmlns:p14="http://schemas.microsoft.com/office/powerpoint/2010/main" val="387324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3"/>
          <a:srcRect/>
          <a:stretch/>
        </p:blipFill>
        <p:spPr>
          <a:xfrm>
            <a:off x="8121"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4"/>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5"/>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61260" y="1208979"/>
            <a:ext cx="8229600" cy="857250"/>
          </a:xfrm>
        </p:spPr>
        <p:txBody>
          <a:bodyPr>
            <a:normAutofit fontScale="90000"/>
          </a:bodyPr>
          <a:lstStyle/>
          <a:p>
            <a:r>
              <a:rPr lang="en-US" b="1" dirty="0"/>
              <a:t>Increasing the Proficiency testing (PT) program</a:t>
            </a:r>
            <a:endParaRPr lang="en-US" dirty="0" err="1">
              <a:ea typeface="Calibri"/>
              <a:cs typeface="Calibri"/>
            </a:endParaRPr>
          </a:p>
        </p:txBody>
      </p:sp>
      <p:sp>
        <p:nvSpPr>
          <p:cNvPr id="9" name="Marcador de contenido 2"/>
          <p:cNvSpPr>
            <a:spLocks noGrp="1"/>
          </p:cNvSpPr>
          <p:nvPr>
            <p:ph idx="1"/>
          </p:nvPr>
        </p:nvSpPr>
        <p:spPr>
          <a:xfrm>
            <a:off x="461260" y="2229246"/>
            <a:ext cx="8059594" cy="2772802"/>
          </a:xfrm>
        </p:spPr>
        <p:txBody>
          <a:bodyPr vert="horz" lIns="91440" tIns="45720" rIns="91440" bIns="45720" rtlCol="0" anchor="t">
            <a:normAutofit/>
          </a:bodyPr>
          <a:lstStyle/>
          <a:p>
            <a:r>
              <a:rPr lang="en-US" dirty="0"/>
              <a:t>Dry tube specimen (DTS) panel production </a:t>
            </a:r>
            <a:endParaRPr lang="en-US" dirty="0">
              <a:ea typeface="Calibri"/>
              <a:cs typeface="Calibri"/>
            </a:endParaRPr>
          </a:p>
          <a:p>
            <a:pPr lvl="1"/>
            <a:r>
              <a:rPr lang="en-US" dirty="0"/>
              <a:t>Chiriquí (Coclé, Veraguas, Los Santos, Herrera, Comarca </a:t>
            </a:r>
            <a:r>
              <a:rPr lang="en-US" dirty="0" err="1"/>
              <a:t>Ngäbe</a:t>
            </a:r>
            <a:r>
              <a:rPr lang="en-US" dirty="0"/>
              <a:t> Bugle and Bocas del Toro)</a:t>
            </a:r>
            <a:endParaRPr lang="en-US" dirty="0">
              <a:ea typeface="Calibri"/>
              <a:cs typeface="Calibri"/>
            </a:endParaRPr>
          </a:p>
          <a:p>
            <a:pPr lvl="1"/>
            <a:r>
              <a:rPr lang="en-US" dirty="0"/>
              <a:t>ICGES (Countrywide - 100)</a:t>
            </a:r>
            <a:endParaRPr lang="en-US" dirty="0">
              <a:ea typeface="Calibri"/>
              <a:cs typeface="Calibri"/>
            </a:endParaRPr>
          </a:p>
        </p:txBody>
      </p:sp>
    </p:spTree>
    <p:extLst>
      <p:ext uri="{BB962C8B-B14F-4D97-AF65-F5344CB8AC3E}">
        <p14:creationId xmlns:p14="http://schemas.microsoft.com/office/powerpoint/2010/main" val="162041566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3"/>
          <a:srcRect/>
          <a:stretch/>
        </p:blipFill>
        <p:spPr>
          <a:xfrm>
            <a:off x="8121"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4"/>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5"/>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61260" y="1208979"/>
            <a:ext cx="8229600" cy="857250"/>
          </a:xfrm>
        </p:spPr>
        <p:txBody>
          <a:bodyPr>
            <a:normAutofit fontScale="90000"/>
          </a:bodyPr>
          <a:lstStyle/>
          <a:p>
            <a:r>
              <a:rPr lang="es-PA" b="1" dirty="0"/>
              <a:t>Expansion of standardized HIV testing and counseling registry</a:t>
            </a:r>
            <a:endParaRPr lang="es-PA" dirty="0"/>
          </a:p>
        </p:txBody>
      </p:sp>
      <p:sp>
        <p:nvSpPr>
          <p:cNvPr id="3" name="Marcador de contenido 2"/>
          <p:cNvSpPr>
            <a:spLocks noGrp="1"/>
          </p:cNvSpPr>
          <p:nvPr>
            <p:ph idx="1"/>
          </p:nvPr>
        </p:nvSpPr>
        <p:spPr>
          <a:xfrm>
            <a:off x="461260" y="2218463"/>
            <a:ext cx="8059594" cy="2772802"/>
          </a:xfrm>
        </p:spPr>
        <p:txBody>
          <a:bodyPr/>
          <a:lstStyle/>
          <a:p>
            <a:r>
              <a:rPr lang="es-PA" b="1" dirty="0"/>
              <a:t>Third version of the book</a:t>
            </a:r>
          </a:p>
          <a:p>
            <a:pPr marL="0" indent="0">
              <a:buNone/>
            </a:pPr>
            <a:r>
              <a:rPr lang="es-PA" b="1" dirty="0"/>
              <a:t>   of record</a:t>
            </a:r>
          </a:p>
          <a:p>
            <a:pPr lvl="1"/>
            <a:r>
              <a:rPr lang="es-MX" b="1" dirty="0"/>
              <a:t>Data by population </a:t>
            </a:r>
          </a:p>
          <a:p>
            <a:pPr marL="457200" lvl="1" indent="0">
              <a:buNone/>
            </a:pPr>
            <a:r>
              <a:rPr lang="es-MX" b="1" dirty="0"/>
              <a:t>    key and general.</a:t>
            </a:r>
            <a:endParaRPr lang="es-PA" dirty="0"/>
          </a:p>
        </p:txBody>
      </p:sp>
      <p:pic>
        <p:nvPicPr>
          <p:cNvPr id="6" name="Imagen 5"/>
          <p:cNvPicPr>
            <a:picLocks noChangeAspect="1"/>
          </p:cNvPicPr>
          <p:nvPr/>
        </p:nvPicPr>
        <p:blipFill>
          <a:blip r:embed="rId6"/>
          <a:stretch>
            <a:fillRect/>
          </a:stretch>
        </p:blipFill>
        <p:spPr>
          <a:xfrm>
            <a:off x="5297197" y="2468876"/>
            <a:ext cx="2944623" cy="2188654"/>
          </a:xfrm>
          <a:prstGeom prst="rect">
            <a:avLst/>
          </a:prstGeom>
        </p:spPr>
      </p:pic>
    </p:spTree>
    <p:extLst>
      <p:ext uri="{BB962C8B-B14F-4D97-AF65-F5344CB8AC3E}">
        <p14:creationId xmlns:p14="http://schemas.microsoft.com/office/powerpoint/2010/main" val="1112481399"/>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3"/>
          <a:srcRect/>
          <a:stretch/>
        </p:blipFill>
        <p:spPr>
          <a:xfrm>
            <a:off x="8121"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4"/>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5"/>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61260" y="1208979"/>
            <a:ext cx="8229600" cy="857250"/>
          </a:xfrm>
        </p:spPr>
        <p:txBody>
          <a:bodyPr>
            <a:normAutofit fontScale="90000"/>
          </a:bodyPr>
          <a:lstStyle/>
          <a:p>
            <a:r>
              <a:rPr lang="es-PA" b="1" dirty="0"/>
              <a:t>Batch testing and post-marketing surveillance.</a:t>
            </a:r>
            <a:endParaRPr lang="es-PA" dirty="0"/>
          </a:p>
        </p:txBody>
      </p:sp>
      <p:sp>
        <p:nvSpPr>
          <p:cNvPr id="3" name="Marcador de contenido 2"/>
          <p:cNvSpPr>
            <a:spLocks noGrp="1"/>
          </p:cNvSpPr>
          <p:nvPr>
            <p:ph idx="1"/>
          </p:nvPr>
        </p:nvSpPr>
        <p:spPr>
          <a:xfrm>
            <a:off x="461260" y="2334415"/>
            <a:ext cx="8225540" cy="2702660"/>
          </a:xfrm>
        </p:spPr>
        <p:txBody>
          <a:bodyPr vert="horz" lIns="91440" tIns="45720" rIns="91440" bIns="45720" rtlCol="0" anchor="t">
            <a:normAutofit/>
          </a:bodyPr>
          <a:lstStyle/>
          <a:p>
            <a:r>
              <a:rPr lang="en-US" dirty="0"/>
              <a:t>This activity has been implemented by National Directorate of Medical Devices, and applies to all medical device, including in vitro diagnostic tests</a:t>
            </a:r>
            <a:endParaRPr lang="en-US" dirty="0">
              <a:ea typeface="Calibri"/>
              <a:cs typeface="Calibri"/>
            </a:endParaRPr>
          </a:p>
        </p:txBody>
      </p:sp>
    </p:spTree>
    <p:extLst>
      <p:ext uri="{BB962C8B-B14F-4D97-AF65-F5344CB8AC3E}">
        <p14:creationId xmlns:p14="http://schemas.microsoft.com/office/powerpoint/2010/main" val="138091698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8121" y="-36372"/>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522298" y="741224"/>
            <a:ext cx="8229600" cy="857250"/>
          </a:xfrm>
        </p:spPr>
        <p:txBody>
          <a:bodyPr/>
          <a:lstStyle/>
          <a:p>
            <a:r>
              <a:rPr lang="es-MX" dirty="0"/>
              <a:t>Organization </a:t>
            </a:r>
            <a:endParaRPr lang="es-PA" dirty="0"/>
          </a:p>
        </p:txBody>
      </p:sp>
      <p:sp>
        <p:nvSpPr>
          <p:cNvPr id="3" name="Marcador de texto 2"/>
          <p:cNvSpPr>
            <a:spLocks noGrp="1"/>
          </p:cNvSpPr>
          <p:nvPr>
            <p:ph type="body" idx="1"/>
          </p:nvPr>
        </p:nvSpPr>
        <p:spPr>
          <a:xfrm>
            <a:off x="457200" y="1631157"/>
            <a:ext cx="4040188" cy="479822"/>
          </a:xfrm>
        </p:spPr>
        <p:txBody>
          <a:bodyPr/>
          <a:lstStyle/>
          <a:p>
            <a:r>
              <a:rPr lang="es-MX" dirty="0"/>
              <a:t>Health Regions </a:t>
            </a:r>
            <a:endParaRPr lang="es-PA" dirty="0"/>
          </a:p>
        </p:txBody>
      </p:sp>
      <p:sp>
        <p:nvSpPr>
          <p:cNvPr id="6" name="Marcador de contenido 5"/>
          <p:cNvSpPr>
            <a:spLocks noGrp="1"/>
          </p:cNvSpPr>
          <p:nvPr>
            <p:ph sz="half" idx="2"/>
          </p:nvPr>
        </p:nvSpPr>
        <p:spPr>
          <a:xfrm>
            <a:off x="457200" y="2143662"/>
            <a:ext cx="4040188" cy="2963466"/>
          </a:xfrm>
        </p:spPr>
        <p:txBody>
          <a:bodyPr/>
          <a:lstStyle/>
          <a:p>
            <a:r>
              <a:rPr lang="es-PA" dirty="0"/>
              <a:t>Prepare your workshops.</a:t>
            </a:r>
          </a:p>
          <a:p>
            <a:r>
              <a:rPr lang="es-PA" dirty="0"/>
              <a:t>Carry out supervisions of public and private laboratories.</a:t>
            </a:r>
          </a:p>
          <a:p>
            <a:r>
              <a:rPr lang="es-PA" dirty="0"/>
              <a:t>Implement SPI - RT public and private laboratories.</a:t>
            </a:r>
          </a:p>
          <a:p>
            <a:r>
              <a:rPr lang="es-MX" dirty="0"/>
              <a:t>Prepare MST panels</a:t>
            </a:r>
            <a:endParaRPr lang="es-PA" dirty="0"/>
          </a:p>
        </p:txBody>
      </p:sp>
      <p:sp>
        <p:nvSpPr>
          <p:cNvPr id="7" name="Marcador de texto 6"/>
          <p:cNvSpPr>
            <a:spLocks noGrp="1"/>
          </p:cNvSpPr>
          <p:nvPr>
            <p:ph type="body" sz="quarter" idx="3"/>
          </p:nvPr>
        </p:nvSpPr>
        <p:spPr>
          <a:xfrm>
            <a:off x="4645026" y="1657926"/>
            <a:ext cx="4041775" cy="479822"/>
          </a:xfrm>
        </p:spPr>
        <p:txBody>
          <a:bodyPr/>
          <a:lstStyle/>
          <a:p>
            <a:r>
              <a:rPr lang="es-MX" dirty="0"/>
              <a:t>Health facilities - local</a:t>
            </a:r>
            <a:endParaRPr lang="es-PA" dirty="0"/>
          </a:p>
        </p:txBody>
      </p:sp>
      <p:sp>
        <p:nvSpPr>
          <p:cNvPr id="8" name="Marcador de contenido 7"/>
          <p:cNvSpPr>
            <a:spLocks noGrp="1"/>
          </p:cNvSpPr>
          <p:nvPr>
            <p:ph sz="quarter" idx="4"/>
          </p:nvPr>
        </p:nvSpPr>
        <p:spPr>
          <a:xfrm>
            <a:off x="4645026" y="2143662"/>
            <a:ext cx="4041775" cy="2963466"/>
          </a:xfrm>
        </p:spPr>
        <p:txBody>
          <a:bodyPr/>
          <a:lstStyle/>
          <a:p>
            <a:r>
              <a:rPr lang="es-PA" dirty="0"/>
              <a:t>Perform the test according to the procedures.</a:t>
            </a:r>
          </a:p>
          <a:p>
            <a:r>
              <a:rPr lang="es-PA" dirty="0"/>
              <a:t>Report problems with the devices used.</a:t>
            </a:r>
          </a:p>
          <a:p>
            <a:r>
              <a:rPr lang="es-PA" dirty="0"/>
              <a:t>Participate in training sessions.</a:t>
            </a:r>
          </a:p>
        </p:txBody>
      </p:sp>
    </p:spTree>
    <p:extLst>
      <p:ext uri="{BB962C8B-B14F-4D97-AF65-F5344CB8AC3E}">
        <p14:creationId xmlns:p14="http://schemas.microsoft.com/office/powerpoint/2010/main" val="186987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8121"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 y="1277928"/>
            <a:ext cx="9144000" cy="3850481"/>
          </a:xfrm>
          <a:prstGeom prst="rect">
            <a:avLst/>
          </a:prstGeom>
        </p:spPr>
      </p:pic>
      <p:sp>
        <p:nvSpPr>
          <p:cNvPr id="6" name="Estrella de 5 puntas 5"/>
          <p:cNvSpPr/>
          <p:nvPr/>
        </p:nvSpPr>
        <p:spPr>
          <a:xfrm>
            <a:off x="4605250" y="2685011"/>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8" name="Estrella de 5 puntas 7"/>
          <p:cNvSpPr/>
          <p:nvPr/>
        </p:nvSpPr>
        <p:spPr>
          <a:xfrm>
            <a:off x="4849090" y="2243550"/>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9" name="Estrella de 5 puntas 8"/>
          <p:cNvSpPr/>
          <p:nvPr/>
        </p:nvSpPr>
        <p:spPr>
          <a:xfrm>
            <a:off x="5108170" y="2282342"/>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0" name="Estrella de 5 puntas 9"/>
          <p:cNvSpPr/>
          <p:nvPr/>
        </p:nvSpPr>
        <p:spPr>
          <a:xfrm>
            <a:off x="4530340" y="2521874"/>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1" name="Estrella de 5 puntas 10"/>
          <p:cNvSpPr/>
          <p:nvPr/>
        </p:nvSpPr>
        <p:spPr>
          <a:xfrm>
            <a:off x="4641175" y="2902470"/>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2" name="Estrella de 5 puntas 11"/>
          <p:cNvSpPr/>
          <p:nvPr/>
        </p:nvSpPr>
        <p:spPr>
          <a:xfrm>
            <a:off x="4759035" y="2723803"/>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3" name="Estrella de 5 puntas 12"/>
          <p:cNvSpPr/>
          <p:nvPr/>
        </p:nvSpPr>
        <p:spPr>
          <a:xfrm>
            <a:off x="4832464" y="2883073"/>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4" name="Estrella de 5 puntas 13"/>
          <p:cNvSpPr/>
          <p:nvPr/>
        </p:nvSpPr>
        <p:spPr>
          <a:xfrm>
            <a:off x="5497674" y="1913812"/>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6" name="Estrella de 5 puntas 15"/>
          <p:cNvSpPr/>
          <p:nvPr/>
        </p:nvSpPr>
        <p:spPr>
          <a:xfrm>
            <a:off x="4959734" y="2282342"/>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7" name="Estrella de 5 puntas 16"/>
          <p:cNvSpPr/>
          <p:nvPr/>
        </p:nvSpPr>
        <p:spPr>
          <a:xfrm>
            <a:off x="4770310" y="2332218"/>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8" name="Estrella de 5 puntas 17"/>
          <p:cNvSpPr/>
          <p:nvPr/>
        </p:nvSpPr>
        <p:spPr>
          <a:xfrm>
            <a:off x="3165953" y="3027159"/>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19" name="Estrella de 5 puntas 18"/>
          <p:cNvSpPr/>
          <p:nvPr/>
        </p:nvSpPr>
        <p:spPr>
          <a:xfrm>
            <a:off x="1875905" y="2989811"/>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0" name="Estrella de 5 puntas 19"/>
          <p:cNvSpPr/>
          <p:nvPr/>
        </p:nvSpPr>
        <p:spPr>
          <a:xfrm>
            <a:off x="2103119" y="3011768"/>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1" name="Estrella de 5 puntas 20"/>
          <p:cNvSpPr/>
          <p:nvPr/>
        </p:nvSpPr>
        <p:spPr>
          <a:xfrm>
            <a:off x="3066392" y="3075591"/>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2" name="Estrella de 5 puntas 21"/>
          <p:cNvSpPr/>
          <p:nvPr/>
        </p:nvSpPr>
        <p:spPr>
          <a:xfrm>
            <a:off x="2786530" y="3380391"/>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3" name="Estrella de 5 puntas 22"/>
          <p:cNvSpPr/>
          <p:nvPr/>
        </p:nvSpPr>
        <p:spPr>
          <a:xfrm>
            <a:off x="3020672" y="3364974"/>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4" name="Estrella de 5 puntas 23"/>
          <p:cNvSpPr/>
          <p:nvPr/>
        </p:nvSpPr>
        <p:spPr>
          <a:xfrm>
            <a:off x="3257393" y="3339289"/>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5" name="Estrella de 5 puntas 24"/>
          <p:cNvSpPr/>
          <p:nvPr/>
        </p:nvSpPr>
        <p:spPr>
          <a:xfrm>
            <a:off x="459615" y="2546812"/>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6" name="Estrella de 5 puntas 25"/>
          <p:cNvSpPr/>
          <p:nvPr/>
        </p:nvSpPr>
        <p:spPr>
          <a:xfrm>
            <a:off x="401282" y="2701636"/>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7" name="Estrella de 5 puntas 26"/>
          <p:cNvSpPr/>
          <p:nvPr/>
        </p:nvSpPr>
        <p:spPr>
          <a:xfrm>
            <a:off x="613400" y="2635135"/>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8" name="Estrella de 5 puntas 27"/>
          <p:cNvSpPr/>
          <p:nvPr/>
        </p:nvSpPr>
        <p:spPr>
          <a:xfrm>
            <a:off x="767185" y="2621626"/>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29" name="Estrella de 5 puntas 28"/>
          <p:cNvSpPr/>
          <p:nvPr/>
        </p:nvSpPr>
        <p:spPr>
          <a:xfrm>
            <a:off x="927446" y="2704407"/>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0" name="Estrella de 5 puntas 29"/>
          <p:cNvSpPr/>
          <p:nvPr/>
        </p:nvSpPr>
        <p:spPr>
          <a:xfrm>
            <a:off x="488902" y="2917558"/>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1" name="Estrella de 5 puntas 30"/>
          <p:cNvSpPr/>
          <p:nvPr/>
        </p:nvSpPr>
        <p:spPr>
          <a:xfrm>
            <a:off x="216131" y="3289413"/>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2" name="Estrella de 5 puntas 31"/>
          <p:cNvSpPr/>
          <p:nvPr/>
        </p:nvSpPr>
        <p:spPr>
          <a:xfrm>
            <a:off x="521960" y="3136251"/>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3" name="Estrella de 5 puntas 32"/>
          <p:cNvSpPr/>
          <p:nvPr/>
        </p:nvSpPr>
        <p:spPr>
          <a:xfrm>
            <a:off x="677130" y="3103417"/>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4" name="Estrella de 5 puntas 33"/>
          <p:cNvSpPr/>
          <p:nvPr/>
        </p:nvSpPr>
        <p:spPr>
          <a:xfrm>
            <a:off x="881726" y="3111520"/>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5" name="Estrella de 5 puntas 34"/>
          <p:cNvSpPr/>
          <p:nvPr/>
        </p:nvSpPr>
        <p:spPr>
          <a:xfrm>
            <a:off x="1035799" y="3118507"/>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6" name="Estrella de 5 puntas 35"/>
          <p:cNvSpPr/>
          <p:nvPr/>
        </p:nvSpPr>
        <p:spPr>
          <a:xfrm>
            <a:off x="1150052" y="2718951"/>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7" name="Estrella de 5 puntas 36"/>
          <p:cNvSpPr/>
          <p:nvPr/>
        </p:nvSpPr>
        <p:spPr>
          <a:xfrm>
            <a:off x="1195772" y="2883073"/>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8" name="Estrella de 5 puntas 37"/>
          <p:cNvSpPr/>
          <p:nvPr/>
        </p:nvSpPr>
        <p:spPr>
          <a:xfrm>
            <a:off x="712896" y="3211272"/>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39" name="Estrella de 5 puntas 38"/>
          <p:cNvSpPr/>
          <p:nvPr/>
        </p:nvSpPr>
        <p:spPr>
          <a:xfrm>
            <a:off x="1160905" y="3131943"/>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
        <p:nvSpPr>
          <p:cNvPr id="7" name="CuadroTexto 6"/>
          <p:cNvSpPr txBox="1"/>
          <p:nvPr/>
        </p:nvSpPr>
        <p:spPr>
          <a:xfrm>
            <a:off x="4686895" y="3620304"/>
            <a:ext cx="2594181" cy="1508105"/>
          </a:xfrm>
          <a:prstGeom prst="rect">
            <a:avLst/>
          </a:prstGeom>
          <a:noFill/>
        </p:spPr>
        <p:txBody>
          <a:bodyPr wrap="square" rtlCol="0">
            <a:spAutoFit/>
          </a:bodyPr>
          <a:lstStyle/>
          <a:p>
            <a:r>
              <a:rPr lang="es-MX" dirty="0"/>
              <a:t>Certified laboratories</a:t>
            </a:r>
          </a:p>
          <a:p>
            <a:r>
              <a:rPr lang="es-MX" sz="1400" dirty="0"/>
              <a:t>Chiriqui - 15</a:t>
            </a:r>
          </a:p>
          <a:p>
            <a:r>
              <a:rPr lang="es-MX" sz="1400" dirty="0" err="1"/>
              <a:t>Ngäbe </a:t>
            </a:r>
            <a:r>
              <a:rPr lang="es-MX" sz="1400" dirty="0"/>
              <a:t>Bugle - 2</a:t>
            </a:r>
          </a:p>
          <a:p>
            <a:r>
              <a:rPr lang="es-MX" sz="1400" dirty="0"/>
              <a:t>Veraguas - </a:t>
            </a:r>
            <a:r>
              <a:rPr lang="es-MX" dirty="0"/>
              <a:t>5 </a:t>
            </a:r>
          </a:p>
          <a:p>
            <a:r>
              <a:rPr lang="es-MX" sz="1400" dirty="0"/>
              <a:t>Panama Oeste- 9</a:t>
            </a:r>
          </a:p>
          <a:p>
            <a:r>
              <a:rPr lang="es-MX" sz="1400" dirty="0"/>
              <a:t>San Miguelito - 2</a:t>
            </a:r>
            <a:endParaRPr lang="es-PA" sz="1400" dirty="0"/>
          </a:p>
        </p:txBody>
      </p:sp>
      <p:sp>
        <p:nvSpPr>
          <p:cNvPr id="40" name="Estrella de 5 puntas 39"/>
          <p:cNvSpPr/>
          <p:nvPr/>
        </p:nvSpPr>
        <p:spPr>
          <a:xfrm>
            <a:off x="5650074" y="2066212"/>
            <a:ext cx="91440" cy="9975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92701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72140"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232661" y="1478180"/>
            <a:ext cx="8229600" cy="857250"/>
          </a:xfrm>
        </p:spPr>
        <p:txBody>
          <a:bodyPr/>
          <a:lstStyle/>
          <a:p>
            <a:r>
              <a:rPr lang="es-MX" dirty="0"/>
              <a:t>Key considerations</a:t>
            </a:r>
            <a:endParaRPr lang="es-PA" dirty="0"/>
          </a:p>
        </p:txBody>
      </p:sp>
      <p:sp>
        <p:nvSpPr>
          <p:cNvPr id="3" name="Marcador de contenido 2"/>
          <p:cNvSpPr>
            <a:spLocks noGrp="1"/>
          </p:cNvSpPr>
          <p:nvPr>
            <p:ph sz="half" idx="1"/>
          </p:nvPr>
        </p:nvSpPr>
        <p:spPr>
          <a:xfrm>
            <a:off x="232661" y="2466687"/>
            <a:ext cx="4038600" cy="2545556"/>
          </a:xfrm>
        </p:spPr>
        <p:txBody>
          <a:bodyPr>
            <a:normAutofit fontScale="92500" lnSpcReduction="20000"/>
          </a:bodyPr>
          <a:lstStyle/>
          <a:p>
            <a:r>
              <a:rPr lang="es-MX" dirty="0"/>
              <a:t>Clinical Laboratories</a:t>
            </a:r>
          </a:p>
          <a:p>
            <a:pPr lvl="1"/>
            <a:r>
              <a:rPr lang="es-MX" dirty="0"/>
              <a:t>Audiences </a:t>
            </a:r>
          </a:p>
          <a:p>
            <a:pPr lvl="2"/>
            <a:r>
              <a:rPr lang="es-MX" dirty="0"/>
              <a:t>150 </a:t>
            </a:r>
            <a:r>
              <a:rPr lang="es-MX" dirty="0" err="1"/>
              <a:t>Minsa</a:t>
            </a:r>
            <a:endParaRPr lang="es-MX" dirty="0"/>
          </a:p>
          <a:p>
            <a:pPr lvl="2"/>
            <a:r>
              <a:rPr lang="es-MX" dirty="0"/>
              <a:t>53 Social Security Fund</a:t>
            </a:r>
          </a:p>
          <a:p>
            <a:r>
              <a:rPr lang="es-MX" dirty="0"/>
              <a:t>Private laboratories</a:t>
            </a:r>
          </a:p>
          <a:p>
            <a:pPr lvl="1"/>
            <a:r>
              <a:rPr lang="es-MX" dirty="0"/>
              <a:t>108 laboratories (approximate)</a:t>
            </a:r>
            <a:endParaRPr lang="es-PA" dirty="0"/>
          </a:p>
        </p:txBody>
      </p:sp>
      <p:sp>
        <p:nvSpPr>
          <p:cNvPr id="6" name="Marcador de contenido 5"/>
          <p:cNvSpPr>
            <a:spLocks noGrp="1"/>
          </p:cNvSpPr>
          <p:nvPr>
            <p:ph sz="half" idx="2"/>
          </p:nvPr>
        </p:nvSpPr>
        <p:spPr>
          <a:xfrm>
            <a:off x="4751439" y="2466687"/>
            <a:ext cx="4038600" cy="2545556"/>
          </a:xfrm>
        </p:spPr>
        <p:txBody>
          <a:bodyPr>
            <a:normAutofit fontScale="92500" lnSpcReduction="20000"/>
          </a:bodyPr>
          <a:lstStyle/>
          <a:p>
            <a:r>
              <a:rPr lang="es-MX" dirty="0"/>
              <a:t>Other professionals who are not laboratorians and community collaborators.</a:t>
            </a:r>
          </a:p>
          <a:p>
            <a:pPr lvl="1"/>
            <a:r>
              <a:rPr lang="es-MX" dirty="0"/>
              <a:t>40 professionals</a:t>
            </a:r>
          </a:p>
          <a:p>
            <a:pPr lvl="1"/>
            <a:r>
              <a:rPr lang="es-MX" dirty="0"/>
              <a:t>50 Community members </a:t>
            </a:r>
            <a:endParaRPr lang="es-PA" dirty="0"/>
          </a:p>
        </p:txBody>
      </p:sp>
    </p:spTree>
    <p:extLst>
      <p:ext uri="{BB962C8B-B14F-4D97-AF65-F5344CB8AC3E}">
        <p14:creationId xmlns:p14="http://schemas.microsoft.com/office/powerpoint/2010/main" val="11863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72140"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232661" y="1478180"/>
            <a:ext cx="8229600" cy="857250"/>
          </a:xfrm>
        </p:spPr>
        <p:txBody>
          <a:bodyPr/>
          <a:lstStyle/>
          <a:p>
            <a:r>
              <a:rPr lang="es-MX" dirty="0"/>
              <a:t>Reports</a:t>
            </a:r>
            <a:endParaRPr lang="es-PA" dirty="0"/>
          </a:p>
        </p:txBody>
      </p:sp>
      <p:sp>
        <p:nvSpPr>
          <p:cNvPr id="3" name="Marcador de contenido 2"/>
          <p:cNvSpPr>
            <a:spLocks noGrp="1"/>
          </p:cNvSpPr>
          <p:nvPr>
            <p:ph sz="half" idx="1"/>
          </p:nvPr>
        </p:nvSpPr>
        <p:spPr>
          <a:xfrm>
            <a:off x="232661" y="2466687"/>
            <a:ext cx="4038600" cy="2545556"/>
          </a:xfrm>
        </p:spPr>
        <p:txBody>
          <a:bodyPr>
            <a:normAutofit/>
          </a:bodyPr>
          <a:lstStyle/>
          <a:p>
            <a:r>
              <a:rPr lang="es-MX" dirty="0"/>
              <a:t>Clinical Laboratories</a:t>
            </a:r>
          </a:p>
          <a:p>
            <a:pPr lvl="1"/>
            <a:r>
              <a:rPr lang="es-MX" dirty="0"/>
              <a:t>Audiences </a:t>
            </a:r>
          </a:p>
          <a:p>
            <a:pPr lvl="2"/>
            <a:r>
              <a:rPr lang="es-MX" dirty="0"/>
              <a:t>79 </a:t>
            </a:r>
            <a:r>
              <a:rPr lang="es-MX" dirty="0" err="1"/>
              <a:t>Minsa</a:t>
            </a:r>
            <a:endParaRPr lang="es-MX" dirty="0"/>
          </a:p>
          <a:p>
            <a:r>
              <a:rPr lang="es-MX" dirty="0"/>
              <a:t>Private laboratories</a:t>
            </a:r>
          </a:p>
          <a:p>
            <a:pPr lvl="1"/>
            <a:r>
              <a:rPr lang="es-MX" dirty="0"/>
              <a:t>10 laboratories </a:t>
            </a:r>
            <a:endParaRPr lang="es-PA" dirty="0"/>
          </a:p>
        </p:txBody>
      </p:sp>
      <p:sp>
        <p:nvSpPr>
          <p:cNvPr id="6" name="Marcador de contenido 5"/>
          <p:cNvSpPr>
            <a:spLocks noGrp="1"/>
          </p:cNvSpPr>
          <p:nvPr>
            <p:ph sz="half" idx="2"/>
          </p:nvPr>
        </p:nvSpPr>
        <p:spPr>
          <a:xfrm>
            <a:off x="4751439" y="2466687"/>
            <a:ext cx="4038600" cy="2545556"/>
          </a:xfrm>
        </p:spPr>
        <p:txBody>
          <a:bodyPr>
            <a:normAutofit/>
          </a:bodyPr>
          <a:lstStyle/>
          <a:p>
            <a:r>
              <a:rPr lang="es-MX" dirty="0"/>
              <a:t>Other professionals and community.</a:t>
            </a:r>
          </a:p>
          <a:p>
            <a:pPr lvl="1"/>
            <a:r>
              <a:rPr lang="es-MX" dirty="0"/>
              <a:t>5 health professionals.</a:t>
            </a:r>
          </a:p>
        </p:txBody>
      </p:sp>
    </p:spTree>
    <p:extLst>
      <p:ext uri="{BB962C8B-B14F-4D97-AF65-F5344CB8AC3E}">
        <p14:creationId xmlns:p14="http://schemas.microsoft.com/office/powerpoint/2010/main" val="345817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887"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2568632" y="399011"/>
            <a:ext cx="4844539" cy="1236853"/>
          </a:xfrm>
        </p:spPr>
        <p:txBody>
          <a:bodyPr>
            <a:noAutofit/>
          </a:bodyPr>
          <a:lstStyle/>
          <a:p>
            <a:r>
              <a:rPr lang="es-PA" b="1" dirty="0"/>
              <a:t>Lessons Learned</a:t>
            </a:r>
            <a:endParaRPr lang="es-PA" dirty="0"/>
          </a:p>
        </p:txBody>
      </p:sp>
      <p:sp>
        <p:nvSpPr>
          <p:cNvPr id="3" name="Marcador de contenido 2"/>
          <p:cNvSpPr>
            <a:spLocks noGrp="1"/>
          </p:cNvSpPr>
          <p:nvPr>
            <p:ph idx="1"/>
          </p:nvPr>
        </p:nvSpPr>
        <p:spPr>
          <a:xfrm>
            <a:off x="434678" y="1537228"/>
            <a:ext cx="8362989" cy="3513409"/>
          </a:xfrm>
        </p:spPr>
        <p:txBody>
          <a:bodyPr>
            <a:noAutofit/>
          </a:bodyPr>
          <a:lstStyle/>
          <a:p>
            <a:r>
              <a:rPr lang="es-MX" sz="1400" dirty="0"/>
              <a:t>Need for Trainers in each of the 15 Health Regions.</a:t>
            </a:r>
          </a:p>
          <a:p>
            <a:r>
              <a:rPr lang="es-MX" sz="1400" dirty="0"/>
              <a:t>Periodic monitoring is vital. </a:t>
            </a:r>
          </a:p>
          <a:p>
            <a:r>
              <a:rPr lang="es-MX" sz="1400" dirty="0"/>
              <a:t>Implementation of a national and regional </a:t>
            </a:r>
            <a:r>
              <a:rPr lang="es-MX" sz="1400" b="1" dirty="0"/>
              <a:t>continuing </a:t>
            </a:r>
            <a:r>
              <a:rPr lang="es-MX" sz="1400" dirty="0"/>
              <a:t>education program.</a:t>
            </a:r>
          </a:p>
          <a:p>
            <a:r>
              <a:rPr lang="es-MX" sz="1400" dirty="0"/>
              <a:t>The financing must be self-sustaining for the country. </a:t>
            </a:r>
          </a:p>
          <a:p>
            <a:r>
              <a:rPr lang="es-MX" sz="1400" dirty="0"/>
              <a:t>Leadership is essential for the program to be implemented and continue.</a:t>
            </a:r>
          </a:p>
          <a:p>
            <a:r>
              <a:rPr lang="es-MX" sz="1400" dirty="0"/>
              <a:t>Each political group must be involved in quality issues.</a:t>
            </a:r>
          </a:p>
          <a:p>
            <a:r>
              <a:rPr lang="es-MX" sz="1400" dirty="0"/>
              <a:t>Follow-up measurements are a tool that has motivated several laboratories to improve and pursue their points to achieve level 4.</a:t>
            </a:r>
          </a:p>
          <a:p>
            <a:r>
              <a:rPr lang="es-MX" sz="1400" dirty="0"/>
              <a:t>One of the things we improved were the supervisions. At the beginning we organized a group at the Panama City level, then we decided to do it at the regional level for better management of the sites and people at the regional and local level.</a:t>
            </a:r>
          </a:p>
          <a:p>
            <a:r>
              <a:rPr lang="es-MX" sz="1400" dirty="0"/>
              <a:t>Follow-up of non-clinical laboratory professionals and community collaborators is done at the time of resupplying tests, without delivery of reports there is no delivery of tests.  This is the way we have found to keep track.  </a:t>
            </a:r>
          </a:p>
        </p:txBody>
      </p:sp>
    </p:spTree>
    <p:extLst>
      <p:ext uri="{BB962C8B-B14F-4D97-AF65-F5344CB8AC3E}">
        <p14:creationId xmlns:p14="http://schemas.microsoft.com/office/powerpoint/2010/main" val="72632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1E09970-C5A7-1BFA-DA88-8F7F68BA9CA6}"/>
              </a:ext>
            </a:extLst>
          </p:cNvPr>
          <p:cNvPicPr>
            <a:picLocks noChangeAspect="1"/>
          </p:cNvPicPr>
          <p:nvPr/>
        </p:nvPicPr>
        <p:blipFill>
          <a:blip r:embed="rId2"/>
          <a:srcRect/>
          <a:stretch/>
        </p:blipFill>
        <p:spPr>
          <a:xfrm>
            <a:off x="-3454" y="-1"/>
            <a:ext cx="9147454" cy="5225143"/>
          </a:xfrm>
          <a:prstGeom prst="rect">
            <a:avLst/>
          </a:prstGeom>
        </p:spPr>
      </p:pic>
    </p:spTree>
    <p:extLst>
      <p:ext uri="{BB962C8B-B14F-4D97-AF65-F5344CB8AC3E}">
        <p14:creationId xmlns:p14="http://schemas.microsoft.com/office/powerpoint/2010/main" val="193345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a:stretch/>
        </p:blipFill>
        <p:spPr>
          <a:xfrm>
            <a:off x="-1727" y="0"/>
            <a:ext cx="9147454" cy="5143500"/>
          </a:xfrm>
          <a:prstGeom prst="rect">
            <a:avLst/>
          </a:prstGeom>
        </p:spPr>
      </p:pic>
      <p:sp>
        <p:nvSpPr>
          <p:cNvPr id="5" name="Título 1"/>
          <p:cNvSpPr txBox="1">
            <a:spLocks/>
          </p:cNvSpPr>
          <p:nvPr/>
        </p:nvSpPr>
        <p:spPr>
          <a:xfrm>
            <a:off x="926353" y="1656935"/>
            <a:ext cx="7825935" cy="81084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AR" b="1" dirty="0">
                <a:solidFill>
                  <a:srgbClr val="17375E"/>
                </a:solidFill>
              </a:rPr>
              <a:t>MINISTRY OF HEALTH</a:t>
            </a:r>
            <a:endParaRPr lang="es-AR" b="1" dirty="0">
              <a:solidFill>
                <a:schemeClr val="tx2">
                  <a:lumMod val="75000"/>
                </a:schemeClr>
              </a:solidFill>
            </a:endParaRPr>
          </a:p>
        </p:txBody>
      </p:sp>
      <p:sp>
        <p:nvSpPr>
          <p:cNvPr id="6" name="Subtítulo 2"/>
          <p:cNvSpPr txBox="1">
            <a:spLocks/>
          </p:cNvSpPr>
          <p:nvPr/>
        </p:nvSpPr>
        <p:spPr>
          <a:xfrm>
            <a:off x="1427072" y="2208070"/>
            <a:ext cx="6297976" cy="13335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AR" sz="2400" dirty="0">
                <a:solidFill>
                  <a:srgbClr val="17375E"/>
                </a:solidFill>
              </a:rPr>
              <a:t>Panama with health and wellness</a:t>
            </a:r>
          </a:p>
          <a:p>
            <a:pPr marL="0" indent="0" algn="ctr">
              <a:buNone/>
            </a:pPr>
            <a:r>
              <a:rPr lang="es-AR" sz="2000" dirty="0">
                <a:solidFill>
                  <a:srgbClr val="17375E"/>
                </a:solidFill>
              </a:rPr>
              <a:t>General Directorate of Health</a:t>
            </a:r>
          </a:p>
          <a:p>
            <a:pPr marL="0" indent="0" algn="ctr">
              <a:buNone/>
            </a:pPr>
            <a:r>
              <a:rPr lang="es-AR" sz="2000" dirty="0">
                <a:solidFill>
                  <a:srgbClr val="17375E"/>
                </a:solidFill>
              </a:rPr>
              <a:t>Department of Clinical Laboratory Regulation</a:t>
            </a:r>
          </a:p>
          <a:p>
            <a:pPr marL="0" indent="0" algn="ctr">
              <a:buNone/>
            </a:pPr>
            <a:r>
              <a:rPr lang="es-AR" sz="2000" dirty="0">
                <a:solidFill>
                  <a:srgbClr val="17375E"/>
                </a:solidFill>
              </a:rPr>
              <a:t>Monday, August 26, 2024</a:t>
            </a:r>
          </a:p>
        </p:txBody>
      </p:sp>
      <p:pic>
        <p:nvPicPr>
          <p:cNvPr id="20" name="Picture 3"/>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49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a:stretch/>
        </p:blipFill>
        <p:spPr>
          <a:xfrm>
            <a:off x="0" y="17869"/>
            <a:ext cx="9147454" cy="5143500"/>
          </a:xfrm>
          <a:prstGeom prst="rect">
            <a:avLst/>
          </a:prstGeom>
        </p:spPr>
      </p:pic>
      <p:pic>
        <p:nvPicPr>
          <p:cNvPr id="5" name="Picture 3">
            <a:extLst>
              <a:ext uri="{FF2B5EF4-FFF2-40B4-BE49-F238E27FC236}">
                <a16:creationId xmlns:a16="http://schemas.microsoft.com/office/drawing/2014/main" id="{7439F35D-4FEA-9814-08BE-42B1535E7350}"/>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DCAB4234-F2DF-7999-3B2F-9BF466B589E8}"/>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2"/>
          <p:cNvSpPr>
            <a:spLocks noGrp="1"/>
          </p:cNvSpPr>
          <p:nvPr>
            <p:ph type="ctrTitle"/>
          </p:nvPr>
        </p:nvSpPr>
        <p:spPr/>
        <p:txBody>
          <a:bodyPr>
            <a:normAutofit fontScale="90000"/>
          </a:bodyPr>
          <a:lstStyle/>
          <a:p>
            <a:r>
              <a:rPr lang="es-PA" dirty="0"/>
              <a:t>RTCQI implementation and expansion</a:t>
            </a:r>
          </a:p>
        </p:txBody>
      </p:sp>
      <p:sp>
        <p:nvSpPr>
          <p:cNvPr id="4" name="Subtítulo 3"/>
          <p:cNvSpPr>
            <a:spLocks noGrp="1"/>
          </p:cNvSpPr>
          <p:nvPr>
            <p:ph type="subTitle" idx="1"/>
          </p:nvPr>
        </p:nvSpPr>
        <p:spPr/>
        <p:txBody>
          <a:bodyPr/>
          <a:lstStyle/>
          <a:p>
            <a:endParaRPr lang="es-PA" dirty="0"/>
          </a:p>
        </p:txBody>
      </p:sp>
    </p:spTree>
    <p:extLst>
      <p:ext uri="{BB962C8B-B14F-4D97-AF65-F5344CB8AC3E}">
        <p14:creationId xmlns:p14="http://schemas.microsoft.com/office/powerpoint/2010/main" val="416456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8121"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5"/>
          <a:stretch>
            <a:fillRect/>
          </a:stretch>
        </p:blipFill>
        <p:spPr>
          <a:xfrm>
            <a:off x="434678" y="1345358"/>
            <a:ext cx="7888908" cy="3261643"/>
          </a:xfrm>
          <a:prstGeom prst="rect">
            <a:avLst/>
          </a:prstGeom>
        </p:spPr>
      </p:pic>
    </p:spTree>
    <p:extLst>
      <p:ext uri="{BB962C8B-B14F-4D97-AF65-F5344CB8AC3E}">
        <p14:creationId xmlns:p14="http://schemas.microsoft.com/office/powerpoint/2010/main" val="107041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3"/>
          <a:srcRect/>
          <a:stretch/>
        </p:blipFill>
        <p:spPr>
          <a:xfrm>
            <a:off x="-309715" y="0"/>
            <a:ext cx="9453716"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4"/>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5"/>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1">
            <a:extLst>
              <a:ext uri="{FF2B5EF4-FFF2-40B4-BE49-F238E27FC236}">
                <a16:creationId xmlns:a16="http://schemas.microsoft.com/office/drawing/2014/main" id="{B7B476B3-A03A-3471-7F99-246566221DA2}"/>
              </a:ext>
            </a:extLst>
          </p:cNvPr>
          <p:cNvGraphicFramePr/>
          <p:nvPr>
            <p:extLst>
              <p:ext uri="{D42A27DB-BD31-4B8C-83A1-F6EECF244321}">
                <p14:modId xmlns:p14="http://schemas.microsoft.com/office/powerpoint/2010/main" val="3367474030"/>
              </p:ext>
            </p:extLst>
          </p:nvPr>
        </p:nvGraphicFramePr>
        <p:xfrm>
          <a:off x="213700" y="480732"/>
          <a:ext cx="8561589" cy="41820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2">
            <a:extLst>
              <a:ext uri="{FF2B5EF4-FFF2-40B4-BE49-F238E27FC236}">
                <a16:creationId xmlns:a16="http://schemas.microsoft.com/office/drawing/2014/main" id="{9EF03192-D875-FB27-CD8F-77329E35C685}"/>
              </a:ext>
            </a:extLst>
          </p:cNvPr>
          <p:cNvSpPr txBox="1"/>
          <p:nvPr/>
        </p:nvSpPr>
        <p:spPr>
          <a:xfrm>
            <a:off x="983840" y="3154905"/>
            <a:ext cx="1002197" cy="369332"/>
          </a:xfrm>
          <a:prstGeom prst="rect">
            <a:avLst/>
          </a:prstGeom>
          <a:solidFill>
            <a:schemeClr val="accent3">
              <a:lumMod val="60000"/>
              <a:lumOff val="40000"/>
            </a:schemeClr>
          </a:solidFill>
        </p:spPr>
        <p:txBody>
          <a:bodyPr wrap="none" rtlCol="0">
            <a:spAutoFit/>
          </a:bodyPr>
          <a:lstStyle/>
          <a:p>
            <a:r>
              <a:rPr lang="en-US" dirty="0"/>
              <a:t>2 months</a:t>
            </a:r>
          </a:p>
        </p:txBody>
      </p:sp>
      <p:sp>
        <p:nvSpPr>
          <p:cNvPr id="11" name="TextBox 9">
            <a:extLst>
              <a:ext uri="{FF2B5EF4-FFF2-40B4-BE49-F238E27FC236}">
                <a16:creationId xmlns:a16="http://schemas.microsoft.com/office/drawing/2014/main" id="{C0212B1F-B933-1DBE-EB59-D4DD0F28A953}"/>
              </a:ext>
            </a:extLst>
          </p:cNvPr>
          <p:cNvSpPr txBox="1"/>
          <p:nvPr/>
        </p:nvSpPr>
        <p:spPr>
          <a:xfrm>
            <a:off x="2203972" y="3154905"/>
            <a:ext cx="1049028" cy="369332"/>
          </a:xfrm>
          <a:prstGeom prst="rect">
            <a:avLst/>
          </a:prstGeom>
          <a:solidFill>
            <a:schemeClr val="accent3">
              <a:lumMod val="60000"/>
              <a:lumOff val="40000"/>
            </a:schemeClr>
          </a:solidFill>
        </p:spPr>
        <p:txBody>
          <a:bodyPr wrap="square" rtlCol="0">
            <a:spAutoFit/>
          </a:bodyPr>
          <a:lstStyle/>
          <a:p>
            <a:r>
              <a:rPr lang="en-US" dirty="0"/>
              <a:t>1 </a:t>
            </a:r>
            <a:r>
              <a:rPr lang="en-US" dirty="0" err="1"/>
              <a:t>month</a:t>
            </a:r>
            <a:endParaRPr lang="en-US" dirty="0"/>
          </a:p>
        </p:txBody>
      </p:sp>
      <p:sp>
        <p:nvSpPr>
          <p:cNvPr id="12" name="TextBox 10">
            <a:extLst>
              <a:ext uri="{FF2B5EF4-FFF2-40B4-BE49-F238E27FC236}">
                <a16:creationId xmlns:a16="http://schemas.microsoft.com/office/drawing/2014/main" id="{6664FEE1-4FFC-E602-4116-45D12F976965}"/>
              </a:ext>
            </a:extLst>
          </p:cNvPr>
          <p:cNvSpPr txBox="1"/>
          <p:nvPr/>
        </p:nvSpPr>
        <p:spPr>
          <a:xfrm>
            <a:off x="3470933" y="3146955"/>
            <a:ext cx="1002197" cy="369332"/>
          </a:xfrm>
          <a:prstGeom prst="rect">
            <a:avLst/>
          </a:prstGeom>
          <a:solidFill>
            <a:schemeClr val="accent3">
              <a:lumMod val="60000"/>
              <a:lumOff val="40000"/>
            </a:schemeClr>
          </a:solidFill>
        </p:spPr>
        <p:txBody>
          <a:bodyPr wrap="none" rtlCol="0">
            <a:spAutoFit/>
          </a:bodyPr>
          <a:lstStyle/>
          <a:p>
            <a:r>
              <a:rPr lang="en-US" dirty="0"/>
              <a:t>6 months</a:t>
            </a:r>
          </a:p>
        </p:txBody>
      </p:sp>
      <p:sp>
        <p:nvSpPr>
          <p:cNvPr id="13" name="TextBox 11">
            <a:extLst>
              <a:ext uri="{FF2B5EF4-FFF2-40B4-BE49-F238E27FC236}">
                <a16:creationId xmlns:a16="http://schemas.microsoft.com/office/drawing/2014/main" id="{1EA22D5D-3DDE-6ECB-34DC-B9B8C719E169}"/>
              </a:ext>
            </a:extLst>
          </p:cNvPr>
          <p:cNvSpPr txBox="1"/>
          <p:nvPr/>
        </p:nvSpPr>
        <p:spPr>
          <a:xfrm>
            <a:off x="4737897" y="3154905"/>
            <a:ext cx="992610" cy="369332"/>
          </a:xfrm>
          <a:prstGeom prst="rect">
            <a:avLst/>
          </a:prstGeom>
          <a:solidFill>
            <a:schemeClr val="accent3">
              <a:lumMod val="60000"/>
              <a:lumOff val="40000"/>
            </a:schemeClr>
          </a:solidFill>
        </p:spPr>
        <p:txBody>
          <a:bodyPr wrap="square" rtlCol="0">
            <a:spAutoFit/>
          </a:bodyPr>
          <a:lstStyle/>
          <a:p>
            <a:r>
              <a:rPr lang="en-US" dirty="0"/>
              <a:t>1 </a:t>
            </a:r>
            <a:r>
              <a:rPr lang="en-US" dirty="0" err="1"/>
              <a:t>month</a:t>
            </a:r>
            <a:endParaRPr lang="en-US" dirty="0"/>
          </a:p>
        </p:txBody>
      </p:sp>
      <p:sp>
        <p:nvSpPr>
          <p:cNvPr id="14" name="TextBox 12">
            <a:extLst>
              <a:ext uri="{FF2B5EF4-FFF2-40B4-BE49-F238E27FC236}">
                <a16:creationId xmlns:a16="http://schemas.microsoft.com/office/drawing/2014/main" id="{3D8796DA-0EAA-90FC-38D7-32E351A0CD08}"/>
              </a:ext>
            </a:extLst>
          </p:cNvPr>
          <p:cNvSpPr txBox="1"/>
          <p:nvPr/>
        </p:nvSpPr>
        <p:spPr>
          <a:xfrm>
            <a:off x="5948440" y="3139005"/>
            <a:ext cx="1119217" cy="369332"/>
          </a:xfrm>
          <a:prstGeom prst="rect">
            <a:avLst/>
          </a:prstGeom>
          <a:solidFill>
            <a:schemeClr val="accent3">
              <a:lumMod val="60000"/>
              <a:lumOff val="40000"/>
            </a:schemeClr>
          </a:solidFill>
        </p:spPr>
        <p:txBody>
          <a:bodyPr wrap="none" rtlCol="0">
            <a:spAutoFit/>
          </a:bodyPr>
          <a:lstStyle/>
          <a:p>
            <a:r>
              <a:rPr lang="en-US" dirty="0"/>
              <a:t>12 months</a:t>
            </a:r>
          </a:p>
        </p:txBody>
      </p:sp>
      <p:sp>
        <p:nvSpPr>
          <p:cNvPr id="16" name="TextBox 13">
            <a:extLst>
              <a:ext uri="{FF2B5EF4-FFF2-40B4-BE49-F238E27FC236}">
                <a16:creationId xmlns:a16="http://schemas.microsoft.com/office/drawing/2014/main" id="{D6AAFADB-63F0-2ACE-3B2A-FEBAA0631B08}"/>
              </a:ext>
            </a:extLst>
          </p:cNvPr>
          <p:cNvSpPr txBox="1"/>
          <p:nvPr/>
        </p:nvSpPr>
        <p:spPr>
          <a:xfrm>
            <a:off x="7285591" y="3139005"/>
            <a:ext cx="1002197" cy="369332"/>
          </a:xfrm>
          <a:prstGeom prst="rect">
            <a:avLst/>
          </a:prstGeom>
          <a:solidFill>
            <a:schemeClr val="accent3">
              <a:lumMod val="60000"/>
              <a:lumOff val="40000"/>
            </a:schemeClr>
          </a:solidFill>
        </p:spPr>
        <p:txBody>
          <a:bodyPr wrap="square" rtlCol="0">
            <a:spAutoFit/>
          </a:bodyPr>
          <a:lstStyle/>
          <a:p>
            <a:r>
              <a:rPr lang="en-US" dirty="0"/>
              <a:t>1 </a:t>
            </a:r>
            <a:r>
              <a:rPr lang="en-US" dirty="0" err="1"/>
              <a:t>month</a:t>
            </a:r>
            <a:endParaRPr lang="en-US" dirty="0"/>
          </a:p>
        </p:txBody>
      </p:sp>
    </p:spTree>
    <p:extLst>
      <p:ext uri="{BB962C8B-B14F-4D97-AF65-F5344CB8AC3E}">
        <p14:creationId xmlns:p14="http://schemas.microsoft.com/office/powerpoint/2010/main" val="365887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4060"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57200" y="1145151"/>
            <a:ext cx="8229600" cy="857250"/>
          </a:xfrm>
        </p:spPr>
        <p:txBody>
          <a:bodyPr/>
          <a:lstStyle/>
          <a:p>
            <a:r>
              <a:rPr lang="es-MX" dirty="0"/>
              <a:t>Policy commitment </a:t>
            </a:r>
            <a:endParaRPr lang="es-PA" dirty="0"/>
          </a:p>
        </p:txBody>
      </p:sp>
      <p:sp>
        <p:nvSpPr>
          <p:cNvPr id="3" name="Marcador de contenido 2"/>
          <p:cNvSpPr>
            <a:spLocks noGrp="1"/>
          </p:cNvSpPr>
          <p:nvPr>
            <p:ph sz="half" idx="1"/>
          </p:nvPr>
        </p:nvSpPr>
        <p:spPr>
          <a:xfrm>
            <a:off x="460459" y="2167437"/>
            <a:ext cx="4038600" cy="2545556"/>
          </a:xfrm>
        </p:spPr>
        <p:txBody>
          <a:bodyPr>
            <a:normAutofit fontScale="85000" lnSpcReduction="10000"/>
          </a:bodyPr>
          <a:lstStyle/>
          <a:p>
            <a:r>
              <a:rPr lang="es-MX" dirty="0"/>
              <a:t>Policy 3 Achieve universal access to health and universal health coverage with equity, efficiency and quality.</a:t>
            </a:r>
            <a:endParaRPr lang="es-PA" dirty="0"/>
          </a:p>
        </p:txBody>
      </p:sp>
      <p:sp>
        <p:nvSpPr>
          <p:cNvPr id="6" name="Marcador de contenido 5"/>
          <p:cNvSpPr>
            <a:spLocks noGrp="1"/>
          </p:cNvSpPr>
          <p:nvPr>
            <p:ph sz="half" idx="2"/>
          </p:nvPr>
        </p:nvSpPr>
        <p:spPr>
          <a:xfrm>
            <a:off x="4648199" y="2167437"/>
            <a:ext cx="4038600" cy="2545556"/>
          </a:xfrm>
        </p:spPr>
        <p:txBody>
          <a:bodyPr>
            <a:normAutofit fontScale="85000" lnSpcReduction="10000"/>
          </a:bodyPr>
          <a:lstStyle/>
          <a:p>
            <a:r>
              <a:rPr lang="es-MX" dirty="0"/>
              <a:t>L.A.3.3.7. Implementation, follow-up, surveillance and control of the national HIV/AIDS monitoring and evaluation plan with emphasis on collaborative TB-HIV activities. </a:t>
            </a:r>
            <a:endParaRPr lang="es-PA" dirty="0"/>
          </a:p>
        </p:txBody>
      </p:sp>
    </p:spTree>
    <p:extLst>
      <p:ext uri="{BB962C8B-B14F-4D97-AF65-F5344CB8AC3E}">
        <p14:creationId xmlns:p14="http://schemas.microsoft.com/office/powerpoint/2010/main" val="181636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8121"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345498" y="1139686"/>
            <a:ext cx="8229600" cy="857250"/>
          </a:xfrm>
        </p:spPr>
        <p:txBody>
          <a:bodyPr>
            <a:noAutofit/>
          </a:bodyPr>
          <a:lstStyle/>
          <a:p>
            <a:r>
              <a:rPr lang="es-ES" sz="2400" dirty="0"/>
              <a:t>Work Plan </a:t>
            </a:r>
            <a:br>
              <a:rPr lang="es-ES" sz="2400" dirty="0"/>
            </a:br>
            <a:r>
              <a:rPr lang="es-ES" sz="2400" dirty="0"/>
              <a:t>Expanding access, improving the quality of HIV testing services and strengthening the continuum of care.</a:t>
            </a:r>
            <a:br>
              <a:rPr lang="es-PA" sz="2400" dirty="0"/>
            </a:br>
            <a:endParaRPr lang="es-PA" sz="2400" dirty="0"/>
          </a:p>
        </p:txBody>
      </p:sp>
      <p:sp>
        <p:nvSpPr>
          <p:cNvPr id="3" name="Marcador de contenido 2"/>
          <p:cNvSpPr>
            <a:spLocks noGrp="1"/>
          </p:cNvSpPr>
          <p:nvPr>
            <p:ph idx="1"/>
          </p:nvPr>
        </p:nvSpPr>
        <p:spPr>
          <a:xfrm>
            <a:off x="345498" y="2170451"/>
            <a:ext cx="8229600" cy="2750811"/>
          </a:xfrm>
        </p:spPr>
        <p:txBody>
          <a:bodyPr>
            <a:normAutofit fontScale="70000" lnSpcReduction="20000"/>
          </a:bodyPr>
          <a:lstStyle/>
          <a:p>
            <a:r>
              <a:rPr lang="es-ES" dirty="0"/>
              <a:t>Objective:</a:t>
            </a:r>
            <a:endParaRPr lang="es-PA" dirty="0"/>
          </a:p>
          <a:p>
            <a:r>
              <a:rPr lang="es-ES" dirty="0"/>
              <a:t>Increase access to and improve the quality of technologies for HIV diagnosis and monitoring.</a:t>
            </a:r>
            <a:endParaRPr lang="es-PA" dirty="0"/>
          </a:p>
          <a:p>
            <a:r>
              <a:rPr lang="es-ES" dirty="0"/>
              <a:t>Specific Objectives:</a:t>
            </a:r>
            <a:endParaRPr lang="es-PA" dirty="0"/>
          </a:p>
          <a:p>
            <a:r>
              <a:rPr lang="es-ES" dirty="0"/>
              <a:t>Ensure delivery of quality HIV test results by performing tests accurately and reliably.</a:t>
            </a:r>
            <a:endParaRPr lang="es-PA" dirty="0"/>
          </a:p>
          <a:p>
            <a:r>
              <a:rPr lang="es-ES" dirty="0"/>
              <a:t>Ensure that HIV testing in health centers is carried out correctly, reliably and responsibly by the professional. </a:t>
            </a:r>
            <a:endParaRPr lang="es-PA" dirty="0"/>
          </a:p>
        </p:txBody>
      </p:sp>
    </p:spTree>
    <p:extLst>
      <p:ext uri="{BB962C8B-B14F-4D97-AF65-F5344CB8AC3E}">
        <p14:creationId xmlns:p14="http://schemas.microsoft.com/office/powerpoint/2010/main" val="401136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3"/>
          <a:srcRect/>
          <a:stretch/>
        </p:blipFill>
        <p:spPr>
          <a:xfrm>
            <a:off x="8121"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4"/>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5"/>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61260" y="1208979"/>
            <a:ext cx="8229600" cy="857250"/>
          </a:xfrm>
        </p:spPr>
        <p:txBody>
          <a:bodyPr>
            <a:normAutofit/>
          </a:bodyPr>
          <a:lstStyle/>
          <a:p>
            <a:r>
              <a:rPr lang="es-PA" b="1" dirty="0"/>
              <a:t>Human resources development</a:t>
            </a:r>
            <a:endParaRPr lang="es-PA"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257335756"/>
              </p:ext>
            </p:extLst>
          </p:nvPr>
        </p:nvGraphicFramePr>
        <p:xfrm>
          <a:off x="2005780" y="2149772"/>
          <a:ext cx="4557253" cy="2993727"/>
        </p:xfrm>
        <a:graphic>
          <a:graphicData uri="http://schemas.openxmlformats.org/drawingml/2006/table">
            <a:tbl>
              <a:tblPr>
                <a:tableStyleId>{5C22544A-7EE6-4342-B048-85BDC9FD1C3A}</a:tableStyleId>
              </a:tblPr>
              <a:tblGrid>
                <a:gridCol w="822609">
                  <a:extLst>
                    <a:ext uri="{9D8B030D-6E8A-4147-A177-3AD203B41FA5}">
                      <a16:colId xmlns:a16="http://schemas.microsoft.com/office/drawing/2014/main" val="20000"/>
                    </a:ext>
                  </a:extLst>
                </a:gridCol>
                <a:gridCol w="1316174">
                  <a:extLst>
                    <a:ext uri="{9D8B030D-6E8A-4147-A177-3AD203B41FA5}">
                      <a16:colId xmlns:a16="http://schemas.microsoft.com/office/drawing/2014/main" val="20001"/>
                    </a:ext>
                  </a:extLst>
                </a:gridCol>
                <a:gridCol w="987131">
                  <a:extLst>
                    <a:ext uri="{9D8B030D-6E8A-4147-A177-3AD203B41FA5}">
                      <a16:colId xmlns:a16="http://schemas.microsoft.com/office/drawing/2014/main" val="20002"/>
                    </a:ext>
                  </a:extLst>
                </a:gridCol>
                <a:gridCol w="1431339">
                  <a:extLst>
                    <a:ext uri="{9D8B030D-6E8A-4147-A177-3AD203B41FA5}">
                      <a16:colId xmlns:a16="http://schemas.microsoft.com/office/drawing/2014/main" val="20003"/>
                    </a:ext>
                  </a:extLst>
                </a:gridCol>
              </a:tblGrid>
              <a:tr h="272157">
                <a:tc gridSpan="4">
                  <a:txBody>
                    <a:bodyPr/>
                    <a:lstStyle/>
                    <a:p>
                      <a:pPr algn="ctr" rtl="0" fontAlgn="b"/>
                      <a:r>
                        <a:rPr lang="es-PA" sz="1400" b="1" u="none" strike="noStrike" dirty="0">
                          <a:effectLst/>
                        </a:rPr>
                        <a:t>HIV WORKSHOP TRAINERS</a:t>
                      </a:r>
                      <a:endParaRPr lang="es-PA"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val="10000"/>
                  </a:ext>
                </a:extLst>
              </a:tr>
              <a:tr h="272157">
                <a:tc>
                  <a:txBody>
                    <a:bodyPr/>
                    <a:lstStyle/>
                    <a:p>
                      <a:pPr algn="ctr" rtl="0" fontAlgn="ctr"/>
                      <a:r>
                        <a:rPr lang="es-PA" sz="1400" b="1" u="none" strike="noStrike">
                          <a:effectLst/>
                        </a:rPr>
                        <a:t>Quantity</a:t>
                      </a:r>
                      <a:endParaRPr lang="es-PA"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400" b="1" u="none" strike="noStrike">
                          <a:effectLst/>
                        </a:rPr>
                        <a:t>Region </a:t>
                      </a:r>
                      <a:endParaRPr lang="es-PA"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400" b="1" u="none" strike="noStrike">
                          <a:effectLst/>
                        </a:rPr>
                        <a:t>Quantity</a:t>
                      </a:r>
                      <a:endParaRPr lang="es-PA"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400" b="1" u="none" strike="noStrike" dirty="0">
                          <a:effectLst/>
                        </a:rPr>
                        <a:t>Region </a:t>
                      </a:r>
                      <a:endParaRPr lang="es-PA"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544314">
                <a:tc>
                  <a:txBody>
                    <a:bodyPr/>
                    <a:lstStyle/>
                    <a:p>
                      <a:pPr algn="ctr" rtl="0" fontAlgn="ctr"/>
                      <a:r>
                        <a:rPr lang="es-PA" sz="1200" u="none" strike="noStrike">
                          <a:effectLst/>
                        </a:rPr>
                        <a:t>3</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Bocas del Toro </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2</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PA" sz="1200" u="none" strike="noStrike">
                          <a:effectLst/>
                        </a:rPr>
                        <a:t>Darien </a:t>
                      </a:r>
                      <a:endParaRPr lang="es-P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72157">
                <a:tc>
                  <a:txBody>
                    <a:bodyPr/>
                    <a:lstStyle/>
                    <a:p>
                      <a:pPr algn="ctr" rtl="0" fontAlgn="ctr"/>
                      <a:r>
                        <a:rPr lang="es-PA" sz="1200" u="none" strike="noStrike">
                          <a:effectLst/>
                        </a:rPr>
                        <a:t>4</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Ngäbe Bugle </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2</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PA" sz="1200" u="none" strike="noStrike">
                          <a:effectLst/>
                        </a:rPr>
                        <a:t>Panama East </a:t>
                      </a:r>
                      <a:endParaRPr lang="es-P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72157">
                <a:tc>
                  <a:txBody>
                    <a:bodyPr/>
                    <a:lstStyle/>
                    <a:p>
                      <a:pPr algn="ctr" rtl="0" fontAlgn="ctr"/>
                      <a:r>
                        <a:rPr lang="es-PA" sz="1200" u="none" strike="noStrike">
                          <a:effectLst/>
                        </a:rPr>
                        <a:t>12</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Chiriqui</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PA" sz="1200" u="none" strike="noStrike">
                          <a:effectLst/>
                        </a:rPr>
                        <a:t>1</a:t>
                      </a:r>
                      <a:endParaRPr lang="es-PA"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PA" sz="1200" u="none" strike="noStrike">
                          <a:effectLst/>
                        </a:rPr>
                        <a:t>Panama West</a:t>
                      </a:r>
                      <a:endParaRPr lang="es-P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72157">
                <a:tc>
                  <a:txBody>
                    <a:bodyPr/>
                    <a:lstStyle/>
                    <a:p>
                      <a:pPr algn="ctr" rtl="0" fontAlgn="ctr"/>
                      <a:r>
                        <a:rPr lang="es-PA" sz="1200" u="none" strike="noStrike">
                          <a:effectLst/>
                        </a:rPr>
                        <a:t>3</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Cocle </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PA" sz="1200" u="none" strike="noStrike">
                          <a:effectLst/>
                        </a:rPr>
                        <a:t>1</a:t>
                      </a:r>
                      <a:endParaRPr lang="es-PA"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PA" sz="1200" u="none" strike="noStrike">
                          <a:effectLst/>
                        </a:rPr>
                        <a:t>Panama North</a:t>
                      </a:r>
                      <a:endParaRPr lang="es-P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72157">
                <a:tc>
                  <a:txBody>
                    <a:bodyPr/>
                    <a:lstStyle/>
                    <a:p>
                      <a:pPr algn="ctr" rtl="0" fontAlgn="ctr"/>
                      <a:r>
                        <a:rPr lang="es-PA" sz="1200" u="none" strike="noStrike">
                          <a:effectLst/>
                        </a:rPr>
                        <a:t>3</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Colón</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PA" sz="1200" u="none" strike="noStrike">
                          <a:effectLst/>
                        </a:rPr>
                        <a:t>1</a:t>
                      </a:r>
                      <a:endParaRPr lang="es-PA"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PA" sz="1200" u="none" strike="noStrike" dirty="0" err="1">
                          <a:effectLst/>
                        </a:rPr>
                        <a:t>Guna Yala</a:t>
                      </a:r>
                      <a:endParaRPr lang="es-PA"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72157">
                <a:tc>
                  <a:txBody>
                    <a:bodyPr/>
                    <a:lstStyle/>
                    <a:p>
                      <a:pPr algn="ctr" rtl="0" fontAlgn="ctr"/>
                      <a:r>
                        <a:rPr lang="es-PA" sz="1200" u="none" strike="noStrike">
                          <a:effectLst/>
                        </a:rPr>
                        <a:t>4</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Panama Metro </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PA" sz="1200" u="none" strike="noStrike">
                          <a:effectLst/>
                        </a:rPr>
                        <a:t>6</a:t>
                      </a:r>
                      <a:endParaRPr lang="es-PA"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PA" sz="1200" u="none" strike="noStrike">
                          <a:effectLst/>
                        </a:rPr>
                        <a:t>ICGES</a:t>
                      </a:r>
                      <a:endParaRPr lang="es-P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72157">
                <a:tc>
                  <a:txBody>
                    <a:bodyPr/>
                    <a:lstStyle/>
                    <a:p>
                      <a:pPr algn="ctr" rtl="0" fontAlgn="ctr"/>
                      <a:r>
                        <a:rPr lang="es-PA" sz="1200" u="none" strike="noStrike">
                          <a:effectLst/>
                        </a:rPr>
                        <a:t>1</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Herrera</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PA" sz="1200" u="none" strike="noStrike">
                          <a:effectLst/>
                        </a:rPr>
                        <a:t>2</a:t>
                      </a:r>
                      <a:endParaRPr lang="es-PA"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PA" sz="1200" u="none" strike="noStrike">
                          <a:effectLst/>
                        </a:rPr>
                        <a:t>San Miguelito</a:t>
                      </a:r>
                      <a:endParaRPr lang="es-P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72157">
                <a:tc>
                  <a:txBody>
                    <a:bodyPr/>
                    <a:lstStyle/>
                    <a:p>
                      <a:pPr algn="ctr" rtl="0" fontAlgn="ctr"/>
                      <a:r>
                        <a:rPr lang="es-PA" sz="1200" u="none" strike="noStrike">
                          <a:effectLst/>
                        </a:rPr>
                        <a:t>4</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PA" sz="1200" u="none" strike="noStrike">
                          <a:effectLst/>
                        </a:rPr>
                        <a:t>Veraguas </a:t>
                      </a:r>
                      <a:endParaRPr lang="es-PA"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s-PA" sz="1200" u="none" strike="noStrike">
                          <a:effectLst/>
                        </a:rPr>
                        <a:t>2</a:t>
                      </a:r>
                      <a:endParaRPr lang="es-PA"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PA" sz="1200" u="none" strike="noStrike" dirty="0">
                          <a:effectLst/>
                        </a:rPr>
                        <a:t>Los Santos</a:t>
                      </a:r>
                      <a:endParaRPr lang="es-PA"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sp>
        <p:nvSpPr>
          <p:cNvPr id="7" name="Elipse 6"/>
          <p:cNvSpPr/>
          <p:nvPr/>
        </p:nvSpPr>
        <p:spPr>
          <a:xfrm>
            <a:off x="6975987" y="2300748"/>
            <a:ext cx="2168013" cy="11356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Total 51</a:t>
            </a:r>
          </a:p>
          <a:p>
            <a:pPr algn="ctr"/>
            <a:r>
              <a:rPr lang="es-MX" dirty="0"/>
              <a:t>Trainers</a:t>
            </a:r>
            <a:endParaRPr lang="es-PA" dirty="0"/>
          </a:p>
        </p:txBody>
      </p:sp>
      <p:sp>
        <p:nvSpPr>
          <p:cNvPr id="8" name="Rectángulo redondeado 7"/>
          <p:cNvSpPr/>
          <p:nvPr/>
        </p:nvSpPr>
        <p:spPr>
          <a:xfrm>
            <a:off x="6975987" y="4321277"/>
            <a:ext cx="1858297" cy="691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Recertificates </a:t>
            </a:r>
          </a:p>
          <a:p>
            <a:pPr algn="ctr"/>
            <a:r>
              <a:rPr lang="es-MX" dirty="0"/>
              <a:t>45</a:t>
            </a:r>
            <a:endParaRPr lang="es-PA" dirty="0"/>
          </a:p>
        </p:txBody>
      </p:sp>
      <p:sp>
        <p:nvSpPr>
          <p:cNvPr id="3" name="Elipse 2"/>
          <p:cNvSpPr/>
          <p:nvPr/>
        </p:nvSpPr>
        <p:spPr>
          <a:xfrm>
            <a:off x="8121" y="2492477"/>
            <a:ext cx="1805931"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err="1"/>
              <a:t>ToT </a:t>
            </a:r>
            <a:r>
              <a:rPr lang="es-MX" dirty="0"/>
              <a:t>4 Workshops</a:t>
            </a:r>
            <a:endParaRPr lang="es-PA" dirty="0"/>
          </a:p>
        </p:txBody>
      </p:sp>
      <p:sp>
        <p:nvSpPr>
          <p:cNvPr id="11" name="Elipse 2">
            <a:extLst>
              <a:ext uri="{FF2B5EF4-FFF2-40B4-BE49-F238E27FC236}">
                <a16:creationId xmlns:a16="http://schemas.microsoft.com/office/drawing/2014/main" id="{294C7AB0-3662-4AC4-C730-21300FEAB12F}"/>
              </a:ext>
            </a:extLst>
          </p:cNvPr>
          <p:cNvSpPr/>
          <p:nvPr/>
        </p:nvSpPr>
        <p:spPr>
          <a:xfrm>
            <a:off x="51220" y="3861007"/>
            <a:ext cx="1805931"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National Workshops 15</a:t>
            </a:r>
            <a:endParaRPr lang="es-PA" dirty="0">
              <a:solidFill>
                <a:schemeClr val="tx1"/>
              </a:solidFill>
            </a:endParaRPr>
          </a:p>
        </p:txBody>
      </p:sp>
    </p:spTree>
    <p:extLst>
      <p:ext uri="{BB962C8B-B14F-4D97-AF65-F5344CB8AC3E}">
        <p14:creationId xmlns:p14="http://schemas.microsoft.com/office/powerpoint/2010/main" val="236928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4"/>
          <a:srcRect/>
          <a:stretch/>
        </p:blipFill>
        <p:spPr>
          <a:xfrm>
            <a:off x="0" y="35763"/>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5"/>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6"/>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61260" y="1208979"/>
            <a:ext cx="8229600" cy="857250"/>
          </a:xfrm>
        </p:spPr>
        <p:txBody>
          <a:bodyPr>
            <a:normAutofit/>
          </a:bodyPr>
          <a:lstStyle/>
          <a:p>
            <a:r>
              <a:rPr lang="es-PA" b="1" dirty="0"/>
              <a:t>Human resources development</a:t>
            </a:r>
            <a:endParaRPr lang="es-PA" dirty="0"/>
          </a:p>
        </p:txBody>
      </p:sp>
      <p:sp>
        <p:nvSpPr>
          <p:cNvPr id="3" name="Marcador de contenido 2"/>
          <p:cNvSpPr>
            <a:spLocks noGrp="1"/>
          </p:cNvSpPr>
          <p:nvPr>
            <p:ph idx="1"/>
          </p:nvPr>
        </p:nvSpPr>
        <p:spPr>
          <a:xfrm>
            <a:off x="434677" y="2149771"/>
            <a:ext cx="8017047" cy="2786909"/>
          </a:xfrm>
        </p:spPr>
        <p:txBody>
          <a:bodyPr vert="horz" lIns="91440" tIns="45720" rIns="91440" bIns="45720" rtlCol="0" anchor="t">
            <a:normAutofit/>
          </a:bodyPr>
          <a:lstStyle/>
          <a:p>
            <a:r>
              <a:rPr lang="en-US" dirty="0"/>
              <a:t>Implementers (Testing personnel)</a:t>
            </a:r>
            <a:endParaRPr lang="en-US" dirty="0">
              <a:ea typeface="Calibri"/>
              <a:cs typeface="Calibri"/>
            </a:endParaRPr>
          </a:p>
          <a:p>
            <a:pPr lvl="1"/>
            <a:r>
              <a:rPr lang="en-US" dirty="0"/>
              <a:t>Approximately 111 people were certified through the training parameters</a:t>
            </a:r>
            <a:endParaRPr lang="en-US" dirty="0">
              <a:ea typeface="Calibri"/>
              <a:cs typeface="Calibri"/>
            </a:endParaRPr>
          </a:p>
        </p:txBody>
      </p:sp>
    </p:spTree>
    <p:extLst>
      <p:ext uri="{BB962C8B-B14F-4D97-AF65-F5344CB8AC3E}">
        <p14:creationId xmlns:p14="http://schemas.microsoft.com/office/powerpoint/2010/main" val="31885799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PPT-Oficial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PPT-Oficial (1)</Template>
  <TotalTime>12909</TotalTime>
  <Words>641</Words>
  <Application>Microsoft Office PowerPoint</Application>
  <PresentationFormat>Presentación en pantalla (16:9)</PresentationFormat>
  <Paragraphs>135</Paragraphs>
  <Slides>18</Slides>
  <Notes>3</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PPT-Oficial (1)</vt:lpstr>
      <vt:lpstr>Presentación de PowerPoint</vt:lpstr>
      <vt:lpstr>Presentación de PowerPoint</vt:lpstr>
      <vt:lpstr>RTCQI implementation and expansion</vt:lpstr>
      <vt:lpstr>Presentación de PowerPoint</vt:lpstr>
      <vt:lpstr>Presentación de PowerPoint</vt:lpstr>
      <vt:lpstr>Policy commitment </vt:lpstr>
      <vt:lpstr>Work Plan  Expanding access, improving the quality of HIV testing services and strengthening the continuum of care. </vt:lpstr>
      <vt:lpstr>Human resources development</vt:lpstr>
      <vt:lpstr>Human resources development</vt:lpstr>
      <vt:lpstr>Increasing the Proficiency testing (PT) program</vt:lpstr>
      <vt:lpstr>Expansion of standardized HIV testing and counseling registry</vt:lpstr>
      <vt:lpstr>Batch testing and post-marketing surveillance.</vt:lpstr>
      <vt:lpstr>Organization </vt:lpstr>
      <vt:lpstr>Presentación de PowerPoint</vt:lpstr>
      <vt:lpstr>Key considerations</vt:lpstr>
      <vt:lpstr>Reports</vt:lpstr>
      <vt:lpstr>Lessons Learned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RAQUEL LEGUISAMO</dc:creator>
  <cp:keywords>, docId:B6440488AE9A8BDDABD9A78BD98EB841</cp:keywords>
  <cp:lastModifiedBy>Tan, Xiaojuan (CDC/GHC/DGHT) (CTR)</cp:lastModifiedBy>
  <cp:revision>197</cp:revision>
  <cp:lastPrinted>2017-01-27T21:49:17Z</cp:lastPrinted>
  <dcterms:created xsi:type="dcterms:W3CDTF">2016-04-18T18:51:55Z</dcterms:created>
  <dcterms:modified xsi:type="dcterms:W3CDTF">2024-08-23T22:03:13Z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2024-08-20T20:15:49Z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41e1deae-1e8c-44e2-899d-42cd97f732da</vt:lpwstr>
  </property>
  <property fmtid="{D5CDD505-2E9C-101B-9397-08002B2CF9AE}" pid="8" name="MSIP_Label_8af03ff0-41c5-4c41-b55e-fabb8fae94be_ContentBits">
    <vt:lpwstr>0</vt:lpwstr>
  </property>
</Properties>
</file>